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89" r:id="rId3"/>
    <p:sldId id="292" r:id="rId4"/>
    <p:sldId id="291" r:id="rId5"/>
    <p:sldId id="293" r:id="rId6"/>
    <p:sldId id="261" r:id="rId7"/>
    <p:sldId id="262" r:id="rId8"/>
    <p:sldId id="266" r:id="rId9"/>
    <p:sldId id="287" r:id="rId10"/>
    <p:sldId id="263" r:id="rId11"/>
    <p:sldId id="270" r:id="rId12"/>
    <p:sldId id="283" r:id="rId13"/>
    <p:sldId id="284" r:id="rId14"/>
    <p:sldId id="286" r:id="rId15"/>
    <p:sldId id="279" r:id="rId16"/>
    <p:sldId id="280" r:id="rId17"/>
    <p:sldId id="282" r:id="rId18"/>
    <p:sldId id="290" r:id="rId19"/>
    <p:sldId id="294" r:id="rId20"/>
    <p:sldId id="268" r:id="rId21"/>
    <p:sldId id="269" r:id="rId22"/>
    <p:sldId id="296" r:id="rId23"/>
    <p:sldId id="28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28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C18D59-0F62-C444-B296-88E4C4689C03}" type="datetimeFigureOut">
              <a:rPr lang="en-US" smtClean="0"/>
              <a:t>12/6/22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98357F-F981-9142-B520-2878B426C10C}" type="slidenum">
              <a:rPr lang="en-US" smtClean="0"/>
              <a:t>‹#›</a:t>
            </a:fld>
            <a:endParaRPr lang="en-US"/>
          </a:p>
        </p:txBody>
      </p:sp>
    </p:spTree>
    <p:extLst>
      <p:ext uri="{BB962C8B-B14F-4D97-AF65-F5344CB8AC3E}">
        <p14:creationId xmlns:p14="http://schemas.microsoft.com/office/powerpoint/2010/main" val="12378697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Especially in montane frequent fire forests</a:t>
            </a:r>
          </a:p>
          <a:p>
            <a:r>
              <a:rPr lang="en-US" baseline="0" dirty="0" smtClean="0"/>
              <a:t>And </a:t>
            </a:r>
            <a:r>
              <a:rPr lang="en-US" baseline="0" dirty="0" smtClean="0"/>
              <a:t>potential for vegetation type change following disturbance like a severe fire; can address by fuel treatment beforehand; and planting tree seedlings after</a:t>
            </a:r>
            <a:endParaRPr lang="en-US" dirty="0" smtClean="0"/>
          </a:p>
          <a:p>
            <a:endParaRPr lang="en-US" dirty="0"/>
          </a:p>
        </p:txBody>
      </p:sp>
      <p:sp>
        <p:nvSpPr>
          <p:cNvPr id="4" name="Slide Number Placeholder 3"/>
          <p:cNvSpPr>
            <a:spLocks noGrp="1"/>
          </p:cNvSpPr>
          <p:nvPr>
            <p:ph type="sldNum" sz="quarter" idx="10"/>
          </p:nvPr>
        </p:nvSpPr>
        <p:spPr/>
        <p:txBody>
          <a:bodyPr/>
          <a:lstStyle/>
          <a:p>
            <a:fld id="{F8E7C1C3-9B61-4130-B18A-C69108877836}" type="slidenum">
              <a:rPr lang="en-US" smtClean="0"/>
              <a:t>2</a:t>
            </a:fld>
            <a:endParaRPr lang="en-US"/>
          </a:p>
        </p:txBody>
      </p:sp>
    </p:spTree>
    <p:extLst>
      <p:ext uri="{BB962C8B-B14F-4D97-AF65-F5344CB8AC3E}">
        <p14:creationId xmlns:p14="http://schemas.microsoft.com/office/powerpoint/2010/main" val="322884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Pretty typical of stake row survival</a:t>
            </a:r>
            <a:r>
              <a:rPr lang="en-US" baseline="0" dirty="0" smtClean="0"/>
              <a:t> in Colorado montane plantings</a:t>
            </a:r>
            <a:endParaRPr lang="en-US" dirty="0"/>
          </a:p>
        </p:txBody>
      </p:sp>
      <p:sp>
        <p:nvSpPr>
          <p:cNvPr id="4" name="Slide Number Placeholder 3"/>
          <p:cNvSpPr>
            <a:spLocks noGrp="1"/>
          </p:cNvSpPr>
          <p:nvPr>
            <p:ph type="sldNum" sz="quarter" idx="10"/>
          </p:nvPr>
        </p:nvSpPr>
        <p:spPr/>
        <p:txBody>
          <a:bodyPr/>
          <a:lstStyle/>
          <a:p>
            <a:fld id="{8C98357F-F981-9142-B520-2878B426C10C}" type="slidenum">
              <a:rPr lang="en-US" smtClean="0"/>
              <a:t>11</a:t>
            </a:fld>
            <a:endParaRPr lang="en-US"/>
          </a:p>
        </p:txBody>
      </p:sp>
    </p:spTree>
    <p:extLst>
      <p:ext uri="{BB962C8B-B14F-4D97-AF65-F5344CB8AC3E}">
        <p14:creationId xmlns:p14="http://schemas.microsoft.com/office/powerpoint/2010/main" val="2457355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Dots = predicted</a:t>
            </a:r>
            <a:r>
              <a:rPr lang="en-US" baseline="0" dirty="0" smtClean="0"/>
              <a:t> values from the model</a:t>
            </a:r>
            <a:endParaRPr lang="en-US" dirty="0"/>
          </a:p>
        </p:txBody>
      </p:sp>
      <p:sp>
        <p:nvSpPr>
          <p:cNvPr id="4" name="Slide Number Placeholder 3"/>
          <p:cNvSpPr>
            <a:spLocks noGrp="1"/>
          </p:cNvSpPr>
          <p:nvPr>
            <p:ph type="sldNum" sz="quarter" idx="10"/>
          </p:nvPr>
        </p:nvSpPr>
        <p:spPr/>
        <p:txBody>
          <a:bodyPr/>
          <a:lstStyle/>
          <a:p>
            <a:fld id="{8C98357F-F981-9142-B520-2878B426C10C}" type="slidenum">
              <a:rPr lang="en-US" smtClean="0"/>
              <a:t>12</a:t>
            </a:fld>
            <a:endParaRPr lang="en-US"/>
          </a:p>
        </p:txBody>
      </p:sp>
    </p:spTree>
    <p:extLst>
      <p:ext uri="{BB962C8B-B14F-4D97-AF65-F5344CB8AC3E}">
        <p14:creationId xmlns:p14="http://schemas.microsoft.com/office/powerpoint/2010/main" val="639986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Examined</a:t>
            </a:r>
            <a:r>
              <a:rPr lang="en-US" baseline="0" dirty="0" smtClean="0"/>
              <a:t> as a potential mechanism driving differences in survival/growth across microsites; sig for survival</a:t>
            </a:r>
            <a:endParaRPr lang="en-US" dirty="0"/>
          </a:p>
        </p:txBody>
      </p:sp>
      <p:sp>
        <p:nvSpPr>
          <p:cNvPr id="4" name="Slide Number Placeholder 3"/>
          <p:cNvSpPr>
            <a:spLocks noGrp="1"/>
          </p:cNvSpPr>
          <p:nvPr>
            <p:ph type="sldNum" sz="quarter" idx="10"/>
          </p:nvPr>
        </p:nvSpPr>
        <p:spPr/>
        <p:txBody>
          <a:bodyPr/>
          <a:lstStyle/>
          <a:p>
            <a:fld id="{8C98357F-F981-9142-B520-2878B426C10C}" type="slidenum">
              <a:rPr lang="en-US" smtClean="0"/>
              <a:t>15</a:t>
            </a:fld>
            <a:endParaRPr lang="en-US"/>
          </a:p>
        </p:txBody>
      </p:sp>
    </p:spTree>
    <p:extLst>
      <p:ext uri="{BB962C8B-B14F-4D97-AF65-F5344CB8AC3E}">
        <p14:creationId xmlns:p14="http://schemas.microsoft.com/office/powerpoint/2010/main" val="1203509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Not a global model,</a:t>
            </a:r>
            <a:r>
              <a:rPr lang="en-US" baseline="0" dirty="0" smtClean="0"/>
              <a:t> note that factors are more/less important</a:t>
            </a:r>
          </a:p>
          <a:p>
            <a:endParaRPr lang="en-US" baseline="0" dirty="0" smtClean="0"/>
          </a:p>
          <a:p>
            <a:r>
              <a:rPr lang="en-US" baseline="0" dirty="0" smtClean="0"/>
              <a:t>Veg cover, soil moisture, </a:t>
            </a:r>
            <a:r>
              <a:rPr lang="en-US" baseline="0" dirty="0" err="1" smtClean="0"/>
              <a:t>ecophys</a:t>
            </a:r>
            <a:r>
              <a:rPr lang="en-US" baseline="0" dirty="0" smtClean="0"/>
              <a:t> results</a:t>
            </a:r>
          </a:p>
          <a:p>
            <a:r>
              <a:rPr lang="en-US" baseline="0" dirty="0" smtClean="0"/>
              <a:t>What is veg cover? Productivity, competition, </a:t>
            </a:r>
            <a:r>
              <a:rPr lang="en-US" baseline="0" dirty="0" err="1" smtClean="0"/>
              <a:t>etc</a:t>
            </a:r>
            <a:r>
              <a:rPr lang="en-US" baseline="0" dirty="0" smtClean="0"/>
              <a:t> and is dynamic, affects shading?</a:t>
            </a:r>
            <a:endParaRPr lang="en-US" dirty="0"/>
          </a:p>
        </p:txBody>
      </p:sp>
      <p:sp>
        <p:nvSpPr>
          <p:cNvPr id="4" name="Slide Number Placeholder 3"/>
          <p:cNvSpPr>
            <a:spLocks noGrp="1"/>
          </p:cNvSpPr>
          <p:nvPr>
            <p:ph type="sldNum" sz="quarter" idx="10"/>
          </p:nvPr>
        </p:nvSpPr>
        <p:spPr/>
        <p:txBody>
          <a:bodyPr/>
          <a:lstStyle/>
          <a:p>
            <a:fld id="{6D5A54D1-607E-3648-9B98-8951680A896C}" type="slidenum">
              <a:rPr lang="en-US" smtClean="0"/>
              <a:t>16</a:t>
            </a:fld>
            <a:endParaRPr lang="en-US"/>
          </a:p>
        </p:txBody>
      </p:sp>
    </p:spTree>
    <p:extLst>
      <p:ext uri="{BB962C8B-B14F-4D97-AF65-F5344CB8AC3E}">
        <p14:creationId xmlns:p14="http://schemas.microsoft.com/office/powerpoint/2010/main" val="2383653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Eventually post-fire</a:t>
            </a:r>
            <a:r>
              <a:rPr lang="en-US" baseline="0" dirty="0" smtClean="0"/>
              <a:t> management becomes pre-fire management, potentially tied into a larger landscape management plan</a:t>
            </a:r>
            <a:endParaRPr lang="en-US" dirty="0"/>
          </a:p>
        </p:txBody>
      </p:sp>
      <p:sp>
        <p:nvSpPr>
          <p:cNvPr id="4" name="Slide Number Placeholder 3"/>
          <p:cNvSpPr>
            <a:spLocks noGrp="1"/>
          </p:cNvSpPr>
          <p:nvPr>
            <p:ph type="sldNum" sz="quarter" idx="10"/>
          </p:nvPr>
        </p:nvSpPr>
        <p:spPr/>
        <p:txBody>
          <a:bodyPr/>
          <a:lstStyle/>
          <a:p>
            <a:fld id="{2D41B8B9-7E71-C245-85C8-EAEBEC705545}" type="slidenum">
              <a:rPr lang="en-US" smtClean="0"/>
              <a:t>17</a:t>
            </a:fld>
            <a:endParaRPr lang="en-US"/>
          </a:p>
        </p:txBody>
      </p:sp>
    </p:spTree>
    <p:extLst>
      <p:ext uri="{BB962C8B-B14F-4D97-AF65-F5344CB8AC3E}">
        <p14:creationId xmlns:p14="http://schemas.microsoft.com/office/powerpoint/2010/main" val="3343760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r>
              <a:rPr lang="en-US" altLang="en-US" b="1" dirty="0" smtClean="0">
                <a:latin typeface="Arial" pitchFamily="34" charset="0"/>
                <a:ea typeface="Arial" pitchFamily="34" charset="0"/>
              </a:rPr>
              <a:t>Restoration, specifically tree planting, can</a:t>
            </a:r>
            <a:r>
              <a:rPr lang="en-US" altLang="en-US" b="1" baseline="0" dirty="0" smtClean="0">
                <a:latin typeface="Arial" pitchFamily="34" charset="0"/>
                <a:ea typeface="Arial" pitchFamily="34" charset="0"/>
              </a:rPr>
              <a:t> potentially alter the trajectory of a landscape after a severe disturbance</a:t>
            </a:r>
            <a:endParaRPr lang="en-US" altLang="en-US" b="1" dirty="0" smtClean="0">
              <a:latin typeface="Arial" pitchFamily="34" charset="0"/>
              <a:ea typeface="Arial" pitchFamily="34" charset="0"/>
            </a:endParaRPr>
          </a:p>
          <a:p>
            <a:pPr marL="0" lvl="0" indent="0"/>
            <a:endParaRPr lang="en-US" altLang="en-US" b="1" dirty="0" smtClean="0">
              <a:latin typeface="Arial" pitchFamily="34" charset="0"/>
              <a:ea typeface="Arial" pitchFamily="34" charset="0"/>
            </a:endParaRPr>
          </a:p>
          <a:p>
            <a:pPr marL="0" lvl="0" indent="0"/>
            <a:r>
              <a:rPr lang="en-US" altLang="en-US" b="1" dirty="0" smtClean="0">
                <a:latin typeface="Arial" pitchFamily="34" charset="0"/>
                <a:ea typeface="Arial" pitchFamily="34" charset="0"/>
              </a:rPr>
              <a:t>Figure 2. </a:t>
            </a:r>
            <a:r>
              <a:rPr lang="en-US" altLang="en-US" dirty="0" smtClean="0">
                <a:latin typeface="Arial" pitchFamily="34" charset="0"/>
                <a:ea typeface="Arial" pitchFamily="34" charset="0"/>
              </a:rPr>
              <a:t>Hypothetical ecological outcomes of fire. The x-axis represents time since the initial fire; the y-axis represents ecological (e.g., compositional) dissimilarity relative to the </a:t>
            </a:r>
            <a:r>
              <a:rPr lang="en-US" altLang="en-US" dirty="0" err="1" smtClean="0">
                <a:latin typeface="Arial" pitchFamily="34" charset="0"/>
                <a:ea typeface="Arial" pitchFamily="34" charset="0"/>
              </a:rPr>
              <a:t>prefire</a:t>
            </a:r>
            <a:r>
              <a:rPr lang="en-US" altLang="en-US" dirty="0" smtClean="0">
                <a:latin typeface="Arial" pitchFamily="34" charset="0"/>
                <a:ea typeface="Arial" pitchFamily="34" charset="0"/>
              </a:rPr>
              <a:t> state. A low value indicates little change, and a high value indicates substantial change, such as a shift from dominance by one species or functional group to another. A forest stand with high resistance may be essentially unchanged following a fire—for example, when a surface fire burns through a ponderosa pine (</a:t>
            </a:r>
            <a:r>
              <a:rPr lang="en-US" altLang="en-US" dirty="0" err="1" smtClean="0">
                <a:latin typeface="Arial" pitchFamily="34" charset="0"/>
                <a:ea typeface="Arial" pitchFamily="34" charset="0"/>
              </a:rPr>
              <a:t>Pinus</a:t>
            </a:r>
            <a:r>
              <a:rPr lang="en-US" altLang="en-US" dirty="0" smtClean="0">
                <a:latin typeface="Arial" pitchFamily="34" charset="0"/>
                <a:ea typeface="Arial" pitchFamily="34" charset="0"/>
              </a:rPr>
              <a:t> ponderosa) forest. When resistance is overcome, a resilient system may change substantially, but still return toward its </a:t>
            </a:r>
            <a:r>
              <a:rPr lang="en-US" altLang="en-US" dirty="0" err="1" smtClean="0">
                <a:latin typeface="Arial" pitchFamily="34" charset="0"/>
                <a:ea typeface="Arial" pitchFamily="34" charset="0"/>
              </a:rPr>
              <a:t>predisturbance</a:t>
            </a:r>
            <a:r>
              <a:rPr lang="en-US" altLang="en-US" dirty="0" smtClean="0">
                <a:latin typeface="Arial" pitchFamily="34" charset="0"/>
                <a:ea typeface="Arial" pitchFamily="34" charset="0"/>
              </a:rPr>
              <a:t> state over time—for example, tree regeneration from seed following high-severity fire in a high-elevation lodgepole pine (</a:t>
            </a:r>
            <a:r>
              <a:rPr lang="en-US" altLang="en-US" dirty="0" err="1" smtClean="0">
                <a:latin typeface="Arial" pitchFamily="34" charset="0"/>
                <a:ea typeface="Arial" pitchFamily="34" charset="0"/>
              </a:rPr>
              <a:t>Pinus</a:t>
            </a:r>
            <a:r>
              <a:rPr lang="en-US" altLang="en-US" dirty="0" smtClean="0">
                <a:latin typeface="Arial" pitchFamily="34" charset="0"/>
                <a:ea typeface="Arial" pitchFamily="34" charset="0"/>
              </a:rPr>
              <a:t> contorta) forest. When resilience processes are overwhelmed, recovery toward a </a:t>
            </a:r>
            <a:r>
              <a:rPr lang="en-US" altLang="en-US" dirty="0" err="1" smtClean="0">
                <a:latin typeface="Arial" pitchFamily="34" charset="0"/>
                <a:ea typeface="Arial" pitchFamily="34" charset="0"/>
              </a:rPr>
              <a:t>predisturbance</a:t>
            </a:r>
            <a:r>
              <a:rPr lang="en-US" altLang="en-US" dirty="0" smtClean="0">
                <a:latin typeface="Arial" pitchFamily="34" charset="0"/>
                <a:ea typeface="Arial" pitchFamily="34" charset="0"/>
              </a:rPr>
              <a:t> state may be severely protracted or entirely precluded. Conversion refers to this condition. However, studies of recent </a:t>
            </a:r>
            <a:r>
              <a:rPr lang="en-US" altLang="en-US" dirty="0" err="1" smtClean="0">
                <a:latin typeface="Arial" pitchFamily="34" charset="0"/>
                <a:ea typeface="Arial" pitchFamily="34" charset="0"/>
              </a:rPr>
              <a:t>postfire</a:t>
            </a:r>
            <a:r>
              <a:rPr lang="en-US" altLang="en-US" dirty="0" smtClean="0">
                <a:latin typeface="Arial" pitchFamily="34" charset="0"/>
                <a:ea typeface="Arial" pitchFamily="34" charset="0"/>
              </a:rPr>
              <a:t> dynamics are limited to only a few decades </a:t>
            </a:r>
            <a:r>
              <a:rPr lang="en-US" altLang="en-US" dirty="0" err="1" smtClean="0">
                <a:latin typeface="Arial" pitchFamily="34" charset="0"/>
                <a:ea typeface="Arial" pitchFamily="34" charset="0"/>
              </a:rPr>
              <a:t>postfire</a:t>
            </a:r>
            <a:r>
              <a:rPr lang="en-US" altLang="en-US" dirty="0" smtClean="0">
                <a:latin typeface="Arial" pitchFamily="34" charset="0"/>
                <a:ea typeface="Arial" pitchFamily="34" charset="0"/>
              </a:rPr>
              <a:t>, represented by the solid lines; the time scales of these processes are highly uncertain. The dashed lines represent possible but uncertain future trajectories that cannot be known because of changes in climate, fire regimes, and society.</a:t>
            </a:r>
            <a:endParaRPr lang="en-US" dirty="0"/>
          </a:p>
        </p:txBody>
      </p:sp>
      <p:sp>
        <p:nvSpPr>
          <p:cNvPr id="4" name="Slide Number Placeholder 3"/>
          <p:cNvSpPr>
            <a:spLocks noGrp="1"/>
          </p:cNvSpPr>
          <p:nvPr>
            <p:ph type="sldNum" sz="quarter" idx="10"/>
          </p:nvPr>
        </p:nvSpPr>
        <p:spPr/>
        <p:txBody>
          <a:bodyPr/>
          <a:lstStyle/>
          <a:p>
            <a:fld id="{2D41B8B9-7E71-C245-85C8-EAEBEC705545}" type="slidenum">
              <a:rPr lang="en-US" smtClean="0"/>
              <a:t>18</a:t>
            </a:fld>
            <a:endParaRPr lang="en-US"/>
          </a:p>
        </p:txBody>
      </p:sp>
    </p:spTree>
    <p:extLst>
      <p:ext uri="{BB962C8B-B14F-4D97-AF65-F5344CB8AC3E}">
        <p14:creationId xmlns:p14="http://schemas.microsoft.com/office/powerpoint/2010/main" val="379649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Planting in the san </a:t>
            </a:r>
            <a:r>
              <a:rPr lang="en-US" dirty="0" err="1" smtClean="0"/>
              <a:t>juans</a:t>
            </a:r>
            <a:r>
              <a:rPr lang="en-US" dirty="0" smtClean="0"/>
              <a:t> with a professional</a:t>
            </a:r>
            <a:r>
              <a:rPr lang="en-US" baseline="0" dirty="0" smtClean="0"/>
              <a:t> crew and site prep (cutting)</a:t>
            </a:r>
            <a:endParaRPr lang="en-US" dirty="0" smtClean="0"/>
          </a:p>
          <a:p>
            <a:r>
              <a:rPr lang="en-US" dirty="0" smtClean="0"/>
              <a:t>Site </a:t>
            </a:r>
            <a:r>
              <a:rPr lang="en-US" dirty="0" smtClean="0"/>
              <a:t>prep (likely salvage logging here), clearing</a:t>
            </a:r>
            <a:r>
              <a:rPr lang="en-US" baseline="0" dirty="0" smtClean="0"/>
              <a:t> soil around planted seedling, shelters and microsite planting; San Juan NF; contract planting crews, volunteers, or both</a:t>
            </a:r>
            <a:endParaRPr lang="en-US" dirty="0"/>
          </a:p>
        </p:txBody>
      </p:sp>
      <p:sp>
        <p:nvSpPr>
          <p:cNvPr id="4" name="Slide Number Placeholder 3"/>
          <p:cNvSpPr>
            <a:spLocks noGrp="1"/>
          </p:cNvSpPr>
          <p:nvPr>
            <p:ph type="sldNum" sz="quarter" idx="10"/>
          </p:nvPr>
        </p:nvSpPr>
        <p:spPr/>
        <p:txBody>
          <a:bodyPr/>
          <a:lstStyle/>
          <a:p>
            <a:fld id="{2D41B8B9-7E71-C245-85C8-EAEBEC705545}" type="slidenum">
              <a:rPr lang="en-US" smtClean="0"/>
              <a:t>19</a:t>
            </a:fld>
            <a:endParaRPr lang="en-US"/>
          </a:p>
        </p:txBody>
      </p:sp>
    </p:spTree>
    <p:extLst>
      <p:ext uri="{BB962C8B-B14F-4D97-AF65-F5344CB8AC3E}">
        <p14:creationId xmlns:p14="http://schemas.microsoft.com/office/powerpoint/2010/main" val="3040416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(also slope, don’t have microclimate at resolution of stake row so aspect is</a:t>
            </a:r>
            <a:r>
              <a:rPr lang="en-US" baseline="0" dirty="0" smtClean="0"/>
              <a:t> proxy for that/moisture availability)</a:t>
            </a:r>
            <a:endParaRPr lang="en-US" dirty="0"/>
          </a:p>
        </p:txBody>
      </p:sp>
      <p:sp>
        <p:nvSpPr>
          <p:cNvPr id="4" name="Slide Number Placeholder 3"/>
          <p:cNvSpPr>
            <a:spLocks noGrp="1"/>
          </p:cNvSpPr>
          <p:nvPr>
            <p:ph type="sldNum" sz="quarter" idx="10"/>
          </p:nvPr>
        </p:nvSpPr>
        <p:spPr/>
        <p:txBody>
          <a:bodyPr/>
          <a:lstStyle/>
          <a:p>
            <a:fld id="{6D5A54D1-607E-3648-9B98-8951680A896C}" type="slidenum">
              <a:rPr lang="en-US" smtClean="0"/>
              <a:t>20</a:t>
            </a:fld>
            <a:endParaRPr lang="en-US"/>
          </a:p>
        </p:txBody>
      </p:sp>
    </p:spTree>
    <p:extLst>
      <p:ext uri="{BB962C8B-B14F-4D97-AF65-F5344CB8AC3E}">
        <p14:creationId xmlns:p14="http://schemas.microsoft.com/office/powerpoint/2010/main" val="320310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Photo</a:t>
            </a:r>
            <a:r>
              <a:rPr lang="en-US" baseline="0" dirty="0" smtClean="0"/>
              <a:t> examples of factors</a:t>
            </a:r>
          </a:p>
          <a:p>
            <a:r>
              <a:rPr lang="en-US" baseline="0" dirty="0" smtClean="0"/>
              <a:t>Shade: open, log/snag/stump</a:t>
            </a:r>
            <a:endParaRPr lang="en-US" dirty="0"/>
          </a:p>
        </p:txBody>
      </p:sp>
      <p:sp>
        <p:nvSpPr>
          <p:cNvPr id="4" name="Slide Number Placeholder 3"/>
          <p:cNvSpPr>
            <a:spLocks noGrp="1"/>
          </p:cNvSpPr>
          <p:nvPr>
            <p:ph type="sldNum" sz="quarter" idx="10"/>
          </p:nvPr>
        </p:nvSpPr>
        <p:spPr/>
        <p:txBody>
          <a:bodyPr/>
          <a:lstStyle/>
          <a:p>
            <a:fld id="{6D5A54D1-607E-3648-9B98-8951680A896C}" type="slidenum">
              <a:rPr lang="en-US" smtClean="0"/>
              <a:t>21</a:t>
            </a:fld>
            <a:endParaRPr lang="en-US"/>
          </a:p>
        </p:txBody>
      </p:sp>
    </p:spTree>
    <p:extLst>
      <p:ext uri="{BB962C8B-B14F-4D97-AF65-F5344CB8AC3E}">
        <p14:creationId xmlns:p14="http://schemas.microsoft.com/office/powerpoint/2010/main" val="1004494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Factors</a:t>
            </a:r>
            <a:r>
              <a:rPr lang="en-US" baseline="0" dirty="0" smtClean="0"/>
              <a:t> not considered </a:t>
            </a:r>
            <a:endParaRPr lang="en-US" dirty="0"/>
          </a:p>
        </p:txBody>
      </p:sp>
      <p:sp>
        <p:nvSpPr>
          <p:cNvPr id="4" name="Slide Number Placeholder 3"/>
          <p:cNvSpPr>
            <a:spLocks noGrp="1"/>
          </p:cNvSpPr>
          <p:nvPr>
            <p:ph type="sldNum" sz="quarter" idx="10"/>
          </p:nvPr>
        </p:nvSpPr>
        <p:spPr/>
        <p:txBody>
          <a:bodyPr/>
          <a:lstStyle/>
          <a:p>
            <a:fld id="{8C98357F-F981-9142-B520-2878B426C10C}" type="slidenum">
              <a:rPr lang="en-US" smtClean="0"/>
              <a:t>22</a:t>
            </a:fld>
            <a:endParaRPr lang="en-US"/>
          </a:p>
        </p:txBody>
      </p:sp>
    </p:spTree>
    <p:extLst>
      <p:ext uri="{BB962C8B-B14F-4D97-AF65-F5344CB8AC3E}">
        <p14:creationId xmlns:p14="http://schemas.microsoft.com/office/powerpoint/2010/main" val="208633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knowledge about drivers</a:t>
            </a:r>
            <a:r>
              <a:rPr lang="en-US" baseline="0" dirty="0" smtClean="0"/>
              <a:t> of natural regeneration than planting success; this work addresses some of those limits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38% of the burned area was ≥ 50m from a conifer seed source, revealing a management challenge as fire sizes increase with warming further limiting conifer recovery.</a:t>
            </a:r>
          </a:p>
        </p:txBody>
      </p:sp>
      <p:sp>
        <p:nvSpPr>
          <p:cNvPr id="4" name="Slide Number Placeholder 3"/>
          <p:cNvSpPr>
            <a:spLocks noGrp="1"/>
          </p:cNvSpPr>
          <p:nvPr>
            <p:ph type="sldNum" sz="quarter" idx="10"/>
          </p:nvPr>
        </p:nvSpPr>
        <p:spPr/>
        <p:txBody>
          <a:bodyPr/>
          <a:lstStyle/>
          <a:p>
            <a:fld id="{2D41B8B9-7E71-C245-85C8-EAEBEC705545}" type="slidenum">
              <a:rPr lang="en-US" smtClean="0"/>
              <a:t>3</a:t>
            </a:fld>
            <a:endParaRPr lang="en-US"/>
          </a:p>
        </p:txBody>
      </p:sp>
    </p:spTree>
    <p:extLst>
      <p:ext uri="{BB962C8B-B14F-4D97-AF65-F5344CB8AC3E}">
        <p14:creationId xmlns:p14="http://schemas.microsoft.com/office/powerpoint/2010/main" val="212209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F79B7-2FB6-B145-9111-85769D906971}" type="slidenum">
              <a:rPr lang="en-US" smtClean="0"/>
              <a:t>4</a:t>
            </a:fld>
            <a:endParaRPr lang="en-US"/>
          </a:p>
        </p:txBody>
      </p:sp>
    </p:spTree>
    <p:extLst>
      <p:ext uri="{BB962C8B-B14F-4D97-AF65-F5344CB8AC3E}">
        <p14:creationId xmlns:p14="http://schemas.microsoft.com/office/powerpoint/2010/main" val="3127714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planting work?   Cones drying </a:t>
            </a:r>
            <a:r>
              <a:rPr lang="mr-IN" dirty="0" smtClean="0"/>
              <a:t>–</a:t>
            </a:r>
            <a:r>
              <a:rPr lang="en-US" dirty="0" smtClean="0"/>
              <a:t> </a:t>
            </a:r>
            <a:r>
              <a:rPr lang="en-US" dirty="0" err="1" smtClean="0"/>
              <a:t>bessey</a:t>
            </a:r>
            <a:r>
              <a:rPr lang="en-US" dirty="0" smtClean="0"/>
              <a:t> </a:t>
            </a:r>
            <a:r>
              <a:rPr lang="mr-IN" dirty="0" smtClean="0"/>
              <a:t>–</a:t>
            </a:r>
            <a:r>
              <a:rPr lang="en-US" dirty="0" smtClean="0"/>
              <a:t> delivery</a:t>
            </a:r>
            <a:r>
              <a:rPr lang="en-US" baseline="0" dirty="0" smtClean="0"/>
              <a:t> conditions </a:t>
            </a:r>
            <a:endParaRPr lang="en-US" dirty="0"/>
          </a:p>
        </p:txBody>
      </p:sp>
      <p:sp>
        <p:nvSpPr>
          <p:cNvPr id="4" name="Slide Number Placeholder 3"/>
          <p:cNvSpPr>
            <a:spLocks noGrp="1"/>
          </p:cNvSpPr>
          <p:nvPr>
            <p:ph type="sldNum" sz="quarter" idx="10"/>
          </p:nvPr>
        </p:nvSpPr>
        <p:spPr/>
        <p:txBody>
          <a:bodyPr/>
          <a:lstStyle/>
          <a:p>
            <a:fld id="{2D41B8B9-7E71-C245-85C8-EAEBEC705545}" type="slidenum">
              <a:rPr lang="en-US" smtClean="0"/>
              <a:t>5</a:t>
            </a:fld>
            <a:endParaRPr lang="en-US"/>
          </a:p>
        </p:txBody>
      </p:sp>
    </p:spTree>
    <p:extLst>
      <p:ext uri="{BB962C8B-B14F-4D97-AF65-F5344CB8AC3E}">
        <p14:creationId xmlns:p14="http://schemas.microsoft.com/office/powerpoint/2010/main" val="3117010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necessarily outside</a:t>
            </a:r>
            <a:r>
              <a:rPr lang="en-US" baseline="0" dirty="0" smtClean="0"/>
              <a:t> HRV, nearby seed source, but still planted</a:t>
            </a:r>
          </a:p>
          <a:p>
            <a:r>
              <a:rPr lang="en-US" baseline="0" dirty="0" smtClean="0"/>
              <a:t>Stake rows for monitoring</a:t>
            </a:r>
            <a:endParaRPr lang="en-US" dirty="0"/>
          </a:p>
        </p:txBody>
      </p:sp>
      <p:sp>
        <p:nvSpPr>
          <p:cNvPr id="4" name="Slide Number Placeholder 3"/>
          <p:cNvSpPr>
            <a:spLocks noGrp="1"/>
          </p:cNvSpPr>
          <p:nvPr>
            <p:ph type="sldNum" sz="quarter" idx="10"/>
          </p:nvPr>
        </p:nvSpPr>
        <p:spPr/>
        <p:txBody>
          <a:bodyPr/>
          <a:lstStyle/>
          <a:p>
            <a:fld id="{8C98357F-F981-9142-B520-2878B426C10C}" type="slidenum">
              <a:rPr lang="en-US" smtClean="0"/>
              <a:t>6</a:t>
            </a:fld>
            <a:endParaRPr lang="en-US"/>
          </a:p>
        </p:txBody>
      </p:sp>
    </p:spTree>
    <p:extLst>
      <p:ext uri="{BB962C8B-B14F-4D97-AF65-F5344CB8AC3E}">
        <p14:creationId xmlns:p14="http://schemas.microsoft.com/office/powerpoint/2010/main" val="3594472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serotinous </a:t>
            </a:r>
            <a:r>
              <a:rPr lang="en-US" dirty="0" smtClean="0"/>
              <a:t>cones; </a:t>
            </a:r>
            <a:r>
              <a:rPr lang="en-US" baseline="0" dirty="0" err="1" smtClean="0"/>
              <a:t>spp</a:t>
            </a:r>
            <a:r>
              <a:rPr lang="en-US" baseline="0" dirty="0" smtClean="0"/>
              <a:t> planted to promote seed-obligate conifers that may do well in future climate;</a:t>
            </a:r>
          </a:p>
          <a:p>
            <a:r>
              <a:rPr lang="en-US" sz="1200" dirty="0" smtClean="0"/>
              <a:t>Limber pine (PIFL), 21/Acre,</a:t>
            </a:r>
            <a:r>
              <a:rPr lang="en-US" sz="1200" baseline="0" dirty="0" smtClean="0"/>
              <a:t> </a:t>
            </a:r>
            <a:r>
              <a:rPr lang="en-US" sz="1200" dirty="0" smtClean="0"/>
              <a:t>Ponderosa pine (PIPO), 98/Acre,</a:t>
            </a:r>
            <a:r>
              <a:rPr lang="en-US" sz="1200" baseline="0" dirty="0" smtClean="0"/>
              <a:t> </a:t>
            </a:r>
            <a:r>
              <a:rPr lang="en-US" sz="1200" dirty="0" smtClean="0"/>
              <a:t>Douglas fir (PSME), 3/Acre</a:t>
            </a:r>
          </a:p>
          <a:p>
            <a:endParaRPr lang="en-US" dirty="0"/>
          </a:p>
        </p:txBody>
      </p:sp>
      <p:sp>
        <p:nvSpPr>
          <p:cNvPr id="4" name="Slide Number Placeholder 3"/>
          <p:cNvSpPr>
            <a:spLocks noGrp="1"/>
          </p:cNvSpPr>
          <p:nvPr>
            <p:ph type="sldNum" sz="quarter" idx="10"/>
          </p:nvPr>
        </p:nvSpPr>
        <p:spPr/>
        <p:txBody>
          <a:bodyPr/>
          <a:lstStyle/>
          <a:p>
            <a:fld id="{29C942C2-3ED2-4A4C-9754-0D2241B4511F}" type="slidenum">
              <a:rPr lang="en-US" smtClean="0"/>
              <a:t>7</a:t>
            </a:fld>
            <a:endParaRPr lang="en-US"/>
          </a:p>
        </p:txBody>
      </p:sp>
    </p:spTree>
    <p:extLst>
      <p:ext uri="{BB962C8B-B14F-4D97-AF65-F5344CB8AC3E}">
        <p14:creationId xmlns:p14="http://schemas.microsoft.com/office/powerpoint/2010/main" val="333981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 here we come to the question this research addresses</a:t>
            </a:r>
            <a:endParaRPr lang="en-US" dirty="0"/>
          </a:p>
        </p:txBody>
      </p:sp>
      <p:sp>
        <p:nvSpPr>
          <p:cNvPr id="4" name="Slide Number Placeholder 3"/>
          <p:cNvSpPr>
            <a:spLocks noGrp="1"/>
          </p:cNvSpPr>
          <p:nvPr>
            <p:ph type="sldNum" sz="quarter" idx="10"/>
          </p:nvPr>
        </p:nvSpPr>
        <p:spPr/>
        <p:txBody>
          <a:bodyPr/>
          <a:lstStyle/>
          <a:p>
            <a:fld id="{6D5A54D1-607E-3648-9B98-8951680A896C}" type="slidenum">
              <a:rPr lang="en-US" smtClean="0"/>
              <a:t>8</a:t>
            </a:fld>
            <a:endParaRPr lang="en-US"/>
          </a:p>
        </p:txBody>
      </p:sp>
    </p:spTree>
    <p:extLst>
      <p:ext uri="{BB962C8B-B14F-4D97-AF65-F5344CB8AC3E}">
        <p14:creationId xmlns:p14="http://schemas.microsoft.com/office/powerpoint/2010/main" val="350946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A54D1-607E-3648-9B98-8951680A896C}" type="slidenum">
              <a:rPr lang="en-US" smtClean="0"/>
              <a:t>9</a:t>
            </a:fld>
            <a:endParaRPr lang="en-US"/>
          </a:p>
        </p:txBody>
      </p:sp>
    </p:spTree>
    <p:extLst>
      <p:ext uri="{BB962C8B-B14F-4D97-AF65-F5344CB8AC3E}">
        <p14:creationId xmlns:p14="http://schemas.microsoft.com/office/powerpoint/2010/main" val="3509464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Spatial analysis in </a:t>
            </a:r>
            <a:r>
              <a:rPr lang="en-US" dirty="0" err="1" smtClean="0"/>
              <a:t>qgis</a:t>
            </a:r>
            <a:r>
              <a:rPr lang="en-US" dirty="0" smtClean="0"/>
              <a:t>, statistical analysis in R</a:t>
            </a:r>
            <a:endParaRPr lang="en-US" dirty="0"/>
          </a:p>
        </p:txBody>
      </p:sp>
      <p:sp>
        <p:nvSpPr>
          <p:cNvPr id="4" name="Slide Number Placeholder 3"/>
          <p:cNvSpPr>
            <a:spLocks noGrp="1"/>
          </p:cNvSpPr>
          <p:nvPr>
            <p:ph type="sldNum" sz="quarter" idx="10"/>
          </p:nvPr>
        </p:nvSpPr>
        <p:spPr/>
        <p:txBody>
          <a:bodyPr/>
          <a:lstStyle/>
          <a:p>
            <a:fld id="{6D5A54D1-607E-3648-9B98-8951680A896C}" type="slidenum">
              <a:rPr lang="en-US" smtClean="0"/>
              <a:t>10</a:t>
            </a:fld>
            <a:endParaRPr lang="en-US"/>
          </a:p>
        </p:txBody>
      </p:sp>
    </p:spTree>
    <p:extLst>
      <p:ext uri="{BB962C8B-B14F-4D97-AF65-F5344CB8AC3E}">
        <p14:creationId xmlns:p14="http://schemas.microsoft.com/office/powerpoint/2010/main" val="152077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00FDF2-6F94-6B45-B510-EB64003CE5D6}"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374683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0FDF2-6F94-6B45-B510-EB64003CE5D6}"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728670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0FDF2-6F94-6B45-B510-EB64003CE5D6}"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265927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0FDF2-6F94-6B45-B510-EB64003CE5D6}"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87721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00FDF2-6F94-6B45-B510-EB64003CE5D6}"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79044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00FDF2-6F94-6B45-B510-EB64003CE5D6}" type="datetimeFigureOut">
              <a:rPr lang="en-US" smtClean="0"/>
              <a:t>12/6/22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108357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00FDF2-6F94-6B45-B510-EB64003CE5D6}" type="datetimeFigureOut">
              <a:rPr lang="en-US" smtClean="0"/>
              <a:t>12/6/22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195233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00FDF2-6F94-6B45-B510-EB64003CE5D6}" type="datetimeFigureOut">
              <a:rPr lang="en-US" smtClean="0"/>
              <a:t>12/6/22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889324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0FDF2-6F94-6B45-B510-EB64003CE5D6}" type="datetimeFigureOut">
              <a:rPr lang="en-US" smtClean="0"/>
              <a:t>12/6/22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3898587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00FDF2-6F94-6B45-B510-EB64003CE5D6}" type="datetimeFigureOut">
              <a:rPr lang="en-US" smtClean="0"/>
              <a:t>12/6/22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59484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00FDF2-6F94-6B45-B510-EB64003CE5D6}" type="datetimeFigureOut">
              <a:rPr lang="en-US" smtClean="0"/>
              <a:t>12/6/22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D3051-445E-714E-B556-B01A914A3A54}" type="slidenum">
              <a:rPr lang="en-US" smtClean="0"/>
              <a:t>‹#›</a:t>
            </a:fld>
            <a:endParaRPr lang="en-US"/>
          </a:p>
        </p:txBody>
      </p:sp>
    </p:spTree>
    <p:extLst>
      <p:ext uri="{BB962C8B-B14F-4D97-AF65-F5344CB8AC3E}">
        <p14:creationId xmlns:p14="http://schemas.microsoft.com/office/powerpoint/2010/main" val="164503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0FDF2-6F94-6B45-B510-EB64003CE5D6}" type="datetimeFigureOut">
              <a:rPr lang="en-US" smtClean="0"/>
              <a:t>12/6/22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3051-445E-714E-B556-B01A914A3A54}" type="slidenum">
              <a:rPr lang="en-US" smtClean="0"/>
              <a:t>‹#›</a:t>
            </a:fld>
            <a:endParaRPr lang="en-US"/>
          </a:p>
        </p:txBody>
      </p:sp>
    </p:spTree>
    <p:extLst>
      <p:ext uri="{BB962C8B-B14F-4D97-AF65-F5344CB8AC3E}">
        <p14:creationId xmlns:p14="http://schemas.microsoft.com/office/powerpoint/2010/main" val="4013339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jp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ADJUSTEDNONRAW_thumb_587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588483" y="598402"/>
            <a:ext cx="7899102" cy="1569660"/>
          </a:xfrm>
          <a:prstGeom prst="rect">
            <a:avLst/>
          </a:prstGeom>
          <a:solidFill>
            <a:srgbClr val="FFFFFF">
              <a:alpha val="78000"/>
            </a:srgbClr>
          </a:solidFill>
        </p:spPr>
        <p:txBody>
          <a:bodyPr wrap="square">
            <a:spAutoFit/>
          </a:bodyPr>
          <a:lstStyle/>
          <a:p>
            <a:pPr algn="ctr"/>
            <a:r>
              <a:rPr lang="en-US" sz="3200" dirty="0" smtClean="0"/>
              <a:t>Site and microsite factors influence the survival and growth of tree seedlings planted after the Cold Springs wildfire</a:t>
            </a:r>
            <a:endParaRPr lang="en-US" sz="3200" dirty="0"/>
          </a:p>
        </p:txBody>
      </p:sp>
      <p:sp>
        <p:nvSpPr>
          <p:cNvPr id="5" name="Rectangle 4"/>
          <p:cNvSpPr/>
          <p:nvPr/>
        </p:nvSpPr>
        <p:spPr>
          <a:xfrm>
            <a:off x="161051" y="4319957"/>
            <a:ext cx="4572000" cy="1292662"/>
          </a:xfrm>
          <a:prstGeom prst="rect">
            <a:avLst/>
          </a:prstGeom>
        </p:spPr>
        <p:txBody>
          <a:bodyPr>
            <a:spAutoFit/>
          </a:bodyPr>
          <a:lstStyle/>
          <a:p>
            <a:r>
              <a:rPr lang="en-US" sz="2400" dirty="0" smtClean="0">
                <a:solidFill>
                  <a:srgbClr val="FFFFFF"/>
                </a:solidFill>
              </a:rPr>
              <a:t>Laura A. E. Marshall</a:t>
            </a:r>
            <a:endParaRPr lang="en-US" dirty="0" smtClean="0">
              <a:solidFill>
                <a:srgbClr val="FFFFFF"/>
              </a:solidFill>
            </a:endParaRPr>
          </a:p>
          <a:p>
            <a:r>
              <a:rPr lang="en-US" dirty="0" smtClean="0">
                <a:solidFill>
                  <a:srgbClr val="FFFFFF"/>
                </a:solidFill>
              </a:rPr>
              <a:t>Postdoctoral Fellow</a:t>
            </a:r>
          </a:p>
          <a:p>
            <a:r>
              <a:rPr lang="en-US" dirty="0" smtClean="0">
                <a:solidFill>
                  <a:srgbClr val="FFFFFF"/>
                </a:solidFill>
              </a:rPr>
              <a:t>Forest and Rangeland Stewardship Department, Colorado State University</a:t>
            </a:r>
            <a:endParaRPr lang="en-US" dirty="0">
              <a:solidFill>
                <a:srgbClr val="FFFFFF"/>
              </a:solidFill>
            </a:endParaRPr>
          </a:p>
        </p:txBody>
      </p:sp>
      <p:sp>
        <p:nvSpPr>
          <p:cNvPr id="7" name="Rectangle 6"/>
          <p:cNvSpPr/>
          <p:nvPr/>
        </p:nvSpPr>
        <p:spPr>
          <a:xfrm>
            <a:off x="161051" y="5824771"/>
            <a:ext cx="5504719" cy="923330"/>
          </a:xfrm>
          <a:prstGeom prst="rect">
            <a:avLst/>
          </a:prstGeom>
        </p:spPr>
        <p:txBody>
          <a:bodyPr wrap="square">
            <a:spAutoFit/>
          </a:bodyPr>
          <a:lstStyle/>
          <a:p>
            <a:r>
              <a:rPr lang="en-US" dirty="0">
                <a:solidFill>
                  <a:srgbClr val="FFFFFF"/>
                </a:solidFill>
              </a:rPr>
              <a:t>Paula J. </a:t>
            </a:r>
            <a:r>
              <a:rPr lang="en-US" dirty="0" err="1" smtClean="0">
                <a:solidFill>
                  <a:srgbClr val="FFFFFF"/>
                </a:solidFill>
              </a:rPr>
              <a:t>Fornwalt</a:t>
            </a:r>
            <a:r>
              <a:rPr lang="en-US" dirty="0" smtClean="0">
                <a:solidFill>
                  <a:srgbClr val="FFFFFF"/>
                </a:solidFill>
              </a:rPr>
              <a:t>, Camille </a:t>
            </a:r>
            <a:r>
              <a:rPr lang="en-US" dirty="0">
                <a:solidFill>
                  <a:srgbClr val="FFFFFF"/>
                </a:solidFill>
              </a:rPr>
              <a:t>S. Stevens-</a:t>
            </a:r>
            <a:r>
              <a:rPr lang="en-US" dirty="0" err="1" smtClean="0">
                <a:solidFill>
                  <a:srgbClr val="FFFFFF"/>
                </a:solidFill>
              </a:rPr>
              <a:t>Rumann</a:t>
            </a:r>
            <a:r>
              <a:rPr lang="en-US" dirty="0" smtClean="0">
                <a:solidFill>
                  <a:srgbClr val="FFFFFF"/>
                </a:solidFill>
              </a:rPr>
              <a:t> </a:t>
            </a:r>
          </a:p>
          <a:p>
            <a:r>
              <a:rPr lang="en-US" dirty="0" smtClean="0">
                <a:solidFill>
                  <a:srgbClr val="FFFFFF"/>
                </a:solidFill>
              </a:rPr>
              <a:t>Kyle </a:t>
            </a:r>
            <a:r>
              <a:rPr lang="en-US" dirty="0">
                <a:solidFill>
                  <a:srgbClr val="FFFFFF"/>
                </a:solidFill>
              </a:rPr>
              <a:t>C. </a:t>
            </a:r>
            <a:r>
              <a:rPr lang="en-US" dirty="0" smtClean="0">
                <a:solidFill>
                  <a:srgbClr val="FFFFFF"/>
                </a:solidFill>
              </a:rPr>
              <a:t>Rodman, Charles </a:t>
            </a:r>
            <a:r>
              <a:rPr lang="en-US" dirty="0">
                <a:solidFill>
                  <a:srgbClr val="FFFFFF"/>
                </a:solidFill>
              </a:rPr>
              <a:t>C. </a:t>
            </a:r>
            <a:r>
              <a:rPr lang="en-US" dirty="0" smtClean="0">
                <a:solidFill>
                  <a:srgbClr val="FFFFFF"/>
                </a:solidFill>
              </a:rPr>
              <a:t>Rhoades, Kevin </a:t>
            </a:r>
            <a:r>
              <a:rPr lang="en-US" dirty="0" err="1" smtClean="0">
                <a:solidFill>
                  <a:srgbClr val="FFFFFF"/>
                </a:solidFill>
              </a:rPr>
              <a:t>Zimlinghaus</a:t>
            </a:r>
            <a:endParaRPr lang="en-US" dirty="0" smtClean="0">
              <a:solidFill>
                <a:srgbClr val="FFFFFF"/>
              </a:solidFill>
            </a:endParaRPr>
          </a:p>
          <a:p>
            <a:r>
              <a:rPr lang="en-US" dirty="0" smtClean="0">
                <a:solidFill>
                  <a:srgbClr val="FFFFFF"/>
                </a:solidFill>
              </a:rPr>
              <a:t>Teresa Chapman, Catherine </a:t>
            </a:r>
            <a:r>
              <a:rPr lang="en-US" dirty="0">
                <a:solidFill>
                  <a:srgbClr val="FFFFFF"/>
                </a:solidFill>
              </a:rPr>
              <a:t>A. </a:t>
            </a:r>
            <a:r>
              <a:rPr lang="en-US" dirty="0" err="1">
                <a:solidFill>
                  <a:srgbClr val="FFFFFF"/>
                </a:solidFill>
              </a:rPr>
              <a:t>Schloegel</a:t>
            </a:r>
            <a:r>
              <a:rPr lang="en-US" dirty="0" smtClean="0">
                <a:solidFill>
                  <a:srgbClr val="FFFFFF"/>
                </a:solidFill>
                <a:effectLst/>
              </a:rPr>
              <a:t> </a:t>
            </a:r>
            <a:endParaRPr lang="en-US" dirty="0">
              <a:solidFill>
                <a:srgbClr val="FFFFFF"/>
              </a:solidFill>
            </a:endParaRPr>
          </a:p>
        </p:txBody>
      </p:sp>
    </p:spTree>
    <p:extLst>
      <p:ext uri="{BB962C8B-B14F-4D97-AF65-F5344CB8AC3E}">
        <p14:creationId xmlns:p14="http://schemas.microsoft.com/office/powerpoint/2010/main" val="9074377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742" y="202825"/>
            <a:ext cx="8705340" cy="1938992"/>
          </a:xfrm>
          <a:prstGeom prst="rect">
            <a:avLst/>
          </a:prstGeom>
        </p:spPr>
        <p:txBody>
          <a:bodyPr wrap="square">
            <a:spAutoFit/>
          </a:bodyPr>
          <a:lstStyle/>
          <a:p>
            <a:r>
              <a:rPr lang="en-US" sz="2000" dirty="0" smtClean="0"/>
              <a:t>Field work in </a:t>
            </a:r>
            <a:r>
              <a:rPr lang="en-US" sz="2000" dirty="0"/>
              <a:t>Summer and Fall </a:t>
            </a:r>
            <a:r>
              <a:rPr lang="en-US" sz="2000" dirty="0" smtClean="0"/>
              <a:t>2021:</a:t>
            </a:r>
          </a:p>
          <a:p>
            <a:r>
              <a:rPr lang="en-US" sz="2000" dirty="0"/>
              <a:t>	</a:t>
            </a:r>
            <a:r>
              <a:rPr lang="en-US" sz="2000" dirty="0" smtClean="0"/>
              <a:t>Collected survival, growth</a:t>
            </a:r>
            <a:r>
              <a:rPr lang="en-US" sz="2000" dirty="0"/>
              <a:t>, microsite, and site information at all </a:t>
            </a:r>
            <a:r>
              <a:rPr lang="en-US" sz="2000" dirty="0" smtClean="0"/>
              <a:t>stake rows</a:t>
            </a:r>
          </a:p>
          <a:p>
            <a:r>
              <a:rPr lang="en-US" sz="2000" dirty="0"/>
              <a:t>	</a:t>
            </a:r>
            <a:r>
              <a:rPr lang="en-US" sz="2000" dirty="0" smtClean="0"/>
              <a:t>Plus 3 seasons survival data from ARNF</a:t>
            </a:r>
          </a:p>
          <a:p>
            <a:r>
              <a:rPr lang="en-US" sz="2000" dirty="0" smtClean="0"/>
              <a:t>	Sampled soil moisture at ponderosa seedlings over summer</a:t>
            </a:r>
            <a:endParaRPr lang="en-US" sz="2000" dirty="0"/>
          </a:p>
          <a:p>
            <a:endParaRPr lang="en-US" sz="2000" dirty="0" smtClean="0"/>
          </a:p>
          <a:p>
            <a:r>
              <a:rPr lang="en-US" sz="2000" dirty="0"/>
              <a:t> </a:t>
            </a:r>
            <a:r>
              <a:rPr lang="en-US" sz="2000" dirty="0" smtClean="0"/>
              <a:t>Examined importance of factors using GLMM: generalized linear mixed model</a:t>
            </a:r>
            <a:endParaRPr lang="en-US" sz="2000" dirty="0"/>
          </a:p>
        </p:txBody>
      </p:sp>
      <p:pic>
        <p:nvPicPr>
          <p:cNvPr id="7" name="Picture 6" descr="IMG_75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388" y="2273088"/>
            <a:ext cx="6101136" cy="4575852"/>
          </a:xfrm>
          <a:prstGeom prst="rect">
            <a:avLst/>
          </a:prstGeom>
        </p:spPr>
      </p:pic>
    </p:spTree>
    <p:extLst>
      <p:ext uri="{BB962C8B-B14F-4D97-AF65-F5344CB8AC3E}">
        <p14:creationId xmlns:p14="http://schemas.microsoft.com/office/powerpoint/2010/main" val="4452797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62" y="136125"/>
            <a:ext cx="8680337" cy="509154"/>
          </a:xfrm>
        </p:spPr>
        <p:txBody>
          <a:bodyPr>
            <a:normAutofit/>
          </a:bodyPr>
          <a:lstStyle/>
          <a:p>
            <a:pPr algn="l"/>
            <a:r>
              <a:rPr lang="en-US" sz="3200" dirty="0" smtClean="0"/>
              <a:t>Survival by species over time across all stake rows</a:t>
            </a:r>
            <a:endParaRPr lang="en-US" sz="32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057"/>
          <a:stretch/>
        </p:blipFill>
        <p:spPr>
          <a:xfrm>
            <a:off x="31862" y="1276230"/>
            <a:ext cx="9077199" cy="2632348"/>
          </a:xfrm>
          <a:prstGeom prst="rect">
            <a:avLst/>
          </a:prstGeom>
        </p:spPr>
      </p:pic>
      <p:sp>
        <p:nvSpPr>
          <p:cNvPr id="4" name="TextBox 3"/>
          <p:cNvSpPr txBox="1"/>
          <p:nvPr/>
        </p:nvSpPr>
        <p:spPr>
          <a:xfrm>
            <a:off x="859146" y="876120"/>
            <a:ext cx="1811338" cy="400110"/>
          </a:xfrm>
          <a:prstGeom prst="rect">
            <a:avLst/>
          </a:prstGeom>
          <a:noFill/>
        </p:spPr>
        <p:txBody>
          <a:bodyPr wrap="none" rtlCol="0">
            <a:spAutoFit/>
          </a:bodyPr>
          <a:lstStyle/>
          <a:p>
            <a:r>
              <a:rPr lang="en-US" sz="2000" dirty="0" smtClean="0"/>
              <a:t>Ponderosa pine</a:t>
            </a:r>
            <a:endParaRPr lang="en-US" sz="2000" dirty="0"/>
          </a:p>
        </p:txBody>
      </p:sp>
      <p:sp>
        <p:nvSpPr>
          <p:cNvPr id="5" name="TextBox 4"/>
          <p:cNvSpPr txBox="1"/>
          <p:nvPr/>
        </p:nvSpPr>
        <p:spPr>
          <a:xfrm>
            <a:off x="4174204" y="876120"/>
            <a:ext cx="1421984" cy="400110"/>
          </a:xfrm>
          <a:prstGeom prst="rect">
            <a:avLst/>
          </a:prstGeom>
          <a:noFill/>
        </p:spPr>
        <p:txBody>
          <a:bodyPr wrap="none" rtlCol="0">
            <a:spAutoFit/>
          </a:bodyPr>
          <a:lstStyle/>
          <a:p>
            <a:r>
              <a:rPr lang="en-US" sz="2000" dirty="0" smtClean="0"/>
              <a:t>Limber pine</a:t>
            </a:r>
            <a:endParaRPr lang="en-US" sz="2000" dirty="0"/>
          </a:p>
        </p:txBody>
      </p:sp>
      <p:sp>
        <p:nvSpPr>
          <p:cNvPr id="6" name="TextBox 5"/>
          <p:cNvSpPr txBox="1"/>
          <p:nvPr/>
        </p:nvSpPr>
        <p:spPr>
          <a:xfrm>
            <a:off x="7386159" y="876120"/>
            <a:ext cx="1326004" cy="400110"/>
          </a:xfrm>
          <a:prstGeom prst="rect">
            <a:avLst/>
          </a:prstGeom>
          <a:noFill/>
        </p:spPr>
        <p:txBody>
          <a:bodyPr wrap="none" rtlCol="0">
            <a:spAutoFit/>
          </a:bodyPr>
          <a:lstStyle/>
          <a:p>
            <a:r>
              <a:rPr lang="en-US" sz="2000" dirty="0" smtClean="0"/>
              <a:t>Douglas-fir</a:t>
            </a:r>
            <a:endParaRPr lang="en-US" sz="2000" dirty="0"/>
          </a:p>
        </p:txBody>
      </p:sp>
      <p:pic>
        <p:nvPicPr>
          <p:cNvPr id="7" name="Picture 6" descr="DSCF1509.JPG"/>
          <p:cNvPicPr>
            <a:picLocks noChangeAspect="1"/>
          </p:cNvPicPr>
          <p:nvPr/>
        </p:nvPicPr>
        <p:blipFill rotWithShape="1">
          <a:blip r:embed="rId4">
            <a:extLst>
              <a:ext uri="{28A0092B-C50C-407E-A947-70E740481C1C}">
                <a14:useLocalDpi xmlns:a14="http://schemas.microsoft.com/office/drawing/2010/main" val="0"/>
              </a:ext>
            </a:extLst>
          </a:blip>
          <a:srcRect l="43711" t="20168" r="18161" b="23128"/>
          <a:stretch/>
        </p:blipFill>
        <p:spPr>
          <a:xfrm rot="5400000">
            <a:off x="163594" y="3808497"/>
            <a:ext cx="2835113" cy="3162302"/>
          </a:xfrm>
          <a:prstGeom prst="rect">
            <a:avLst/>
          </a:prstGeom>
          <a:ln>
            <a:solidFill>
              <a:srgbClr val="000000"/>
            </a:solidFill>
          </a:ln>
        </p:spPr>
      </p:pic>
      <p:pic>
        <p:nvPicPr>
          <p:cNvPr id="8" name="Picture 7" descr="DSCF1365.JPG"/>
          <p:cNvPicPr>
            <a:picLocks noChangeAspect="1"/>
          </p:cNvPicPr>
          <p:nvPr/>
        </p:nvPicPr>
        <p:blipFill rotWithShape="1">
          <a:blip r:embed="rId5">
            <a:extLst>
              <a:ext uri="{28A0092B-C50C-407E-A947-70E740481C1C}">
                <a14:useLocalDpi xmlns:a14="http://schemas.microsoft.com/office/drawing/2010/main" val="0"/>
              </a:ext>
            </a:extLst>
          </a:blip>
          <a:srcRect l="47659" t="11076" b="17203"/>
          <a:stretch/>
        </p:blipFill>
        <p:spPr>
          <a:xfrm rot="5400000">
            <a:off x="6270374" y="3932812"/>
            <a:ext cx="2835122" cy="2913656"/>
          </a:xfrm>
          <a:prstGeom prst="rect">
            <a:avLst/>
          </a:prstGeom>
          <a:ln>
            <a:solidFill>
              <a:srgbClr val="000000"/>
            </a:solidFill>
          </a:ln>
        </p:spPr>
      </p:pic>
      <p:pic>
        <p:nvPicPr>
          <p:cNvPr id="9" name="Picture 8" descr="DSCF1100.JPG"/>
          <p:cNvPicPr>
            <a:picLocks noChangeAspect="1"/>
          </p:cNvPicPr>
          <p:nvPr/>
        </p:nvPicPr>
        <p:blipFill rotWithShape="1">
          <a:blip r:embed="rId6">
            <a:extLst>
              <a:ext uri="{28A0092B-C50C-407E-A947-70E740481C1C}">
                <a14:useLocalDpi xmlns:a14="http://schemas.microsoft.com/office/drawing/2010/main" val="0"/>
              </a:ext>
            </a:extLst>
          </a:blip>
          <a:srcRect l="49444" t="15266" b="18266"/>
          <a:stretch/>
        </p:blipFill>
        <p:spPr>
          <a:xfrm rot="5400000">
            <a:off x="3287177" y="3991851"/>
            <a:ext cx="2835112" cy="2795588"/>
          </a:xfrm>
          <a:prstGeom prst="rect">
            <a:avLst/>
          </a:prstGeom>
          <a:ln>
            <a:solidFill>
              <a:srgbClr val="000000"/>
            </a:solidFill>
          </a:ln>
        </p:spPr>
      </p:pic>
    </p:spTree>
    <p:extLst>
      <p:ext uri="{BB962C8B-B14F-4D97-AF65-F5344CB8AC3E}">
        <p14:creationId xmlns:p14="http://schemas.microsoft.com/office/powerpoint/2010/main" val="32377436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s fig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3985"/>
            <a:ext cx="9144000" cy="3094892"/>
          </a:xfrm>
          <a:prstGeom prst="rect">
            <a:avLst/>
          </a:prstGeom>
        </p:spPr>
      </p:pic>
      <p:sp>
        <p:nvSpPr>
          <p:cNvPr id="6" name="TextBox 5"/>
          <p:cNvSpPr txBox="1"/>
          <p:nvPr/>
        </p:nvSpPr>
        <p:spPr>
          <a:xfrm>
            <a:off x="747085" y="4545020"/>
            <a:ext cx="7085468" cy="1631216"/>
          </a:xfrm>
          <a:prstGeom prst="rect">
            <a:avLst/>
          </a:prstGeom>
          <a:noFill/>
        </p:spPr>
        <p:txBody>
          <a:bodyPr wrap="none" rtlCol="0">
            <a:spAutoFit/>
          </a:bodyPr>
          <a:lstStyle/>
          <a:p>
            <a:r>
              <a:rPr lang="en-US" sz="2000" b="1" dirty="0" smtClean="0"/>
              <a:t>North aspect, in shade, in depression</a:t>
            </a:r>
          </a:p>
          <a:p>
            <a:endParaRPr lang="en-US" sz="2000" dirty="0"/>
          </a:p>
          <a:p>
            <a:r>
              <a:rPr lang="en-US" sz="2000" dirty="0" smtClean="0"/>
              <a:t>Site and microsite factors investigated were significant for survival</a:t>
            </a:r>
          </a:p>
          <a:p>
            <a:endParaRPr lang="en-US" sz="2000" dirty="0" smtClean="0"/>
          </a:p>
          <a:p>
            <a:r>
              <a:rPr lang="en-US" sz="2000" dirty="0" smtClean="0"/>
              <a:t>No species interaction seen</a:t>
            </a:r>
            <a:endParaRPr lang="en-US" sz="2000" dirty="0"/>
          </a:p>
        </p:txBody>
      </p:sp>
      <p:sp>
        <p:nvSpPr>
          <p:cNvPr id="7" name="Title 1"/>
          <p:cNvSpPr>
            <a:spLocks noGrp="1"/>
          </p:cNvSpPr>
          <p:nvPr>
            <p:ph type="title"/>
          </p:nvPr>
        </p:nvSpPr>
        <p:spPr>
          <a:xfrm>
            <a:off x="136965" y="0"/>
            <a:ext cx="8549835" cy="896552"/>
          </a:xfrm>
        </p:spPr>
        <p:txBody>
          <a:bodyPr>
            <a:normAutofit/>
          </a:bodyPr>
          <a:lstStyle/>
          <a:p>
            <a:pPr algn="l"/>
            <a:r>
              <a:rPr lang="en-US" sz="3200" dirty="0" smtClean="0"/>
              <a:t>Survival</a:t>
            </a:r>
            <a:endParaRPr lang="en-US" sz="3200" dirty="0"/>
          </a:p>
        </p:txBody>
      </p:sp>
      <p:sp>
        <p:nvSpPr>
          <p:cNvPr id="8" name="Rectangle 7"/>
          <p:cNvSpPr/>
          <p:nvPr/>
        </p:nvSpPr>
        <p:spPr>
          <a:xfrm>
            <a:off x="747086" y="1173832"/>
            <a:ext cx="2178992" cy="32042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145529" y="1084954"/>
            <a:ext cx="1321455" cy="461665"/>
          </a:xfrm>
          <a:prstGeom prst="rect">
            <a:avLst/>
          </a:prstGeom>
          <a:noFill/>
        </p:spPr>
        <p:txBody>
          <a:bodyPr wrap="square" rtlCol="0">
            <a:spAutoFit/>
          </a:bodyPr>
          <a:lstStyle/>
          <a:p>
            <a:r>
              <a:rPr lang="en-US" sz="2400" dirty="0" smtClean="0"/>
              <a:t>*Aspect</a:t>
            </a:r>
            <a:endParaRPr lang="en-US" sz="2400" dirty="0"/>
          </a:p>
        </p:txBody>
      </p:sp>
      <p:sp>
        <p:nvSpPr>
          <p:cNvPr id="10" name="Rectangle 9"/>
          <p:cNvSpPr/>
          <p:nvPr/>
        </p:nvSpPr>
        <p:spPr>
          <a:xfrm>
            <a:off x="3813114" y="1173832"/>
            <a:ext cx="2178992" cy="32042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21027" y="1084021"/>
            <a:ext cx="1225110" cy="461665"/>
          </a:xfrm>
          <a:prstGeom prst="rect">
            <a:avLst/>
          </a:prstGeom>
          <a:noFill/>
        </p:spPr>
        <p:txBody>
          <a:bodyPr wrap="square" rtlCol="0">
            <a:spAutoFit/>
          </a:bodyPr>
          <a:lstStyle/>
          <a:p>
            <a:r>
              <a:rPr lang="en-US" sz="2400" dirty="0" smtClean="0"/>
              <a:t>*Shade</a:t>
            </a:r>
            <a:endParaRPr lang="en-US" sz="2400" dirty="0"/>
          </a:p>
        </p:txBody>
      </p:sp>
      <p:sp>
        <p:nvSpPr>
          <p:cNvPr id="12" name="Rectangle 11"/>
          <p:cNvSpPr/>
          <p:nvPr/>
        </p:nvSpPr>
        <p:spPr>
          <a:xfrm>
            <a:off x="6835823" y="1176389"/>
            <a:ext cx="2178992" cy="32042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953108" y="1084021"/>
            <a:ext cx="1999452" cy="461665"/>
          </a:xfrm>
          <a:prstGeom prst="rect">
            <a:avLst/>
          </a:prstGeom>
          <a:noFill/>
        </p:spPr>
        <p:txBody>
          <a:bodyPr wrap="square" rtlCol="0">
            <a:spAutoFit/>
          </a:bodyPr>
          <a:lstStyle/>
          <a:p>
            <a:pPr algn="ctr"/>
            <a:r>
              <a:rPr lang="en-US" sz="2400" dirty="0" smtClean="0"/>
              <a:t>*Depression</a:t>
            </a:r>
            <a:endParaRPr lang="en-US" sz="2400" dirty="0"/>
          </a:p>
        </p:txBody>
      </p:sp>
      <p:sp>
        <p:nvSpPr>
          <p:cNvPr id="14" name="Rectangle 13"/>
          <p:cNvSpPr/>
          <p:nvPr/>
        </p:nvSpPr>
        <p:spPr>
          <a:xfrm>
            <a:off x="755104" y="6313252"/>
            <a:ext cx="6865782" cy="369332"/>
          </a:xfrm>
          <a:prstGeom prst="rect">
            <a:avLst/>
          </a:prstGeom>
        </p:spPr>
        <p:txBody>
          <a:bodyPr wrap="square">
            <a:spAutoFit/>
          </a:bodyPr>
          <a:lstStyle/>
          <a:p>
            <a:r>
              <a:rPr lang="en-US" dirty="0" smtClean="0"/>
              <a:t>(generalized linear mixed model, stake row as random effect)</a:t>
            </a:r>
            <a:endParaRPr lang="en-US" dirty="0"/>
          </a:p>
        </p:txBody>
      </p:sp>
    </p:spTree>
    <p:extLst>
      <p:ext uri="{BB962C8B-B14F-4D97-AF65-F5344CB8AC3E}">
        <p14:creationId xmlns:p14="http://schemas.microsoft.com/office/powerpoint/2010/main" val="38688231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 fig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2156"/>
            <a:ext cx="9144000" cy="3094892"/>
          </a:xfrm>
          <a:prstGeom prst="rect">
            <a:avLst/>
          </a:prstGeom>
        </p:spPr>
      </p:pic>
      <p:sp>
        <p:nvSpPr>
          <p:cNvPr id="4" name="TextBox 3"/>
          <p:cNvSpPr txBox="1"/>
          <p:nvPr/>
        </p:nvSpPr>
        <p:spPr>
          <a:xfrm>
            <a:off x="747085" y="4545020"/>
            <a:ext cx="8091603" cy="1631216"/>
          </a:xfrm>
          <a:prstGeom prst="rect">
            <a:avLst/>
          </a:prstGeom>
          <a:noFill/>
        </p:spPr>
        <p:txBody>
          <a:bodyPr wrap="none" rtlCol="0">
            <a:spAutoFit/>
          </a:bodyPr>
          <a:lstStyle/>
          <a:p>
            <a:r>
              <a:rPr lang="en-US" sz="2000" b="1" dirty="0" smtClean="0"/>
              <a:t>North aspect, in shade, species</a:t>
            </a:r>
          </a:p>
          <a:p>
            <a:endParaRPr lang="en-US" sz="2000" dirty="0"/>
          </a:p>
          <a:p>
            <a:r>
              <a:rPr lang="en-US" sz="2000" dirty="0" smtClean="0"/>
              <a:t>Some site/microsite factors important, species significant</a:t>
            </a:r>
          </a:p>
          <a:p>
            <a:endParaRPr lang="en-US" sz="2000" dirty="0" smtClean="0"/>
          </a:p>
          <a:p>
            <a:r>
              <a:rPr lang="en-US" sz="2000" dirty="0" smtClean="0"/>
              <a:t>Different species likely had different heights at planting due to growth habit</a:t>
            </a:r>
            <a:endParaRPr lang="en-US" sz="2000" dirty="0"/>
          </a:p>
        </p:txBody>
      </p:sp>
      <p:sp>
        <p:nvSpPr>
          <p:cNvPr id="5" name="Title 1"/>
          <p:cNvSpPr txBox="1">
            <a:spLocks/>
          </p:cNvSpPr>
          <p:nvPr/>
        </p:nvSpPr>
        <p:spPr>
          <a:xfrm>
            <a:off x="136965" y="0"/>
            <a:ext cx="8549835" cy="89655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Height</a:t>
            </a:r>
            <a:endParaRPr lang="en-US" sz="3200" dirty="0"/>
          </a:p>
        </p:txBody>
      </p:sp>
      <p:sp>
        <p:nvSpPr>
          <p:cNvPr id="6" name="Rectangle 5"/>
          <p:cNvSpPr/>
          <p:nvPr/>
        </p:nvSpPr>
        <p:spPr>
          <a:xfrm>
            <a:off x="747086" y="1223640"/>
            <a:ext cx="2178992" cy="32042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45529" y="1109858"/>
            <a:ext cx="1321455" cy="461665"/>
          </a:xfrm>
          <a:prstGeom prst="rect">
            <a:avLst/>
          </a:prstGeom>
          <a:noFill/>
        </p:spPr>
        <p:txBody>
          <a:bodyPr wrap="square" rtlCol="0">
            <a:spAutoFit/>
          </a:bodyPr>
          <a:lstStyle/>
          <a:p>
            <a:r>
              <a:rPr lang="en-US" sz="2400" dirty="0" smtClean="0"/>
              <a:t>*Aspect</a:t>
            </a:r>
            <a:endParaRPr lang="en-US" sz="2400" dirty="0"/>
          </a:p>
        </p:txBody>
      </p:sp>
      <p:sp>
        <p:nvSpPr>
          <p:cNvPr id="8" name="Rectangle 7"/>
          <p:cNvSpPr/>
          <p:nvPr/>
        </p:nvSpPr>
        <p:spPr>
          <a:xfrm>
            <a:off x="3813114" y="1223640"/>
            <a:ext cx="2178992" cy="32042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221027" y="1108925"/>
            <a:ext cx="1225110" cy="461665"/>
          </a:xfrm>
          <a:prstGeom prst="rect">
            <a:avLst/>
          </a:prstGeom>
          <a:noFill/>
        </p:spPr>
        <p:txBody>
          <a:bodyPr wrap="square" rtlCol="0">
            <a:spAutoFit/>
          </a:bodyPr>
          <a:lstStyle/>
          <a:p>
            <a:r>
              <a:rPr lang="en-US" sz="2400" dirty="0" smtClean="0"/>
              <a:t>*Shade</a:t>
            </a:r>
            <a:endParaRPr lang="en-US" sz="2400" dirty="0"/>
          </a:p>
        </p:txBody>
      </p:sp>
      <p:sp>
        <p:nvSpPr>
          <p:cNvPr id="10" name="Rectangle 9"/>
          <p:cNvSpPr/>
          <p:nvPr/>
        </p:nvSpPr>
        <p:spPr>
          <a:xfrm>
            <a:off x="6835823" y="1213745"/>
            <a:ext cx="2178992" cy="32042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953108" y="1108925"/>
            <a:ext cx="1999452" cy="461665"/>
          </a:xfrm>
          <a:prstGeom prst="rect">
            <a:avLst/>
          </a:prstGeom>
          <a:noFill/>
        </p:spPr>
        <p:txBody>
          <a:bodyPr wrap="square" rtlCol="0">
            <a:spAutoFit/>
          </a:bodyPr>
          <a:lstStyle/>
          <a:p>
            <a:pPr algn="ctr"/>
            <a:r>
              <a:rPr lang="en-US" sz="2400" dirty="0" smtClean="0"/>
              <a:t>Depression</a:t>
            </a:r>
            <a:endParaRPr lang="en-US" sz="2400" dirty="0"/>
          </a:p>
        </p:txBody>
      </p:sp>
      <p:sp>
        <p:nvSpPr>
          <p:cNvPr id="12" name="Rectangle 11"/>
          <p:cNvSpPr/>
          <p:nvPr/>
        </p:nvSpPr>
        <p:spPr>
          <a:xfrm>
            <a:off x="755104" y="6313252"/>
            <a:ext cx="6865782" cy="369332"/>
          </a:xfrm>
          <a:prstGeom prst="rect">
            <a:avLst/>
          </a:prstGeom>
        </p:spPr>
        <p:txBody>
          <a:bodyPr wrap="square">
            <a:spAutoFit/>
          </a:bodyPr>
          <a:lstStyle/>
          <a:p>
            <a:r>
              <a:rPr lang="en-US" dirty="0" smtClean="0"/>
              <a:t>(generalized linear mixed model, stake row as random effect)</a:t>
            </a:r>
            <a:endParaRPr lang="en-US" dirty="0"/>
          </a:p>
        </p:txBody>
      </p:sp>
    </p:spTree>
    <p:extLst>
      <p:ext uri="{BB962C8B-B14F-4D97-AF65-F5344CB8AC3E}">
        <p14:creationId xmlns:p14="http://schemas.microsoft.com/office/powerpoint/2010/main" val="4826286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 fig 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9858"/>
            <a:ext cx="9144000" cy="3094892"/>
          </a:xfrm>
          <a:prstGeom prst="rect">
            <a:avLst/>
          </a:prstGeom>
        </p:spPr>
      </p:pic>
      <p:sp>
        <p:nvSpPr>
          <p:cNvPr id="4" name="TextBox 3"/>
          <p:cNvSpPr txBox="1"/>
          <p:nvPr/>
        </p:nvSpPr>
        <p:spPr>
          <a:xfrm>
            <a:off x="747086" y="4254558"/>
            <a:ext cx="8056058" cy="2246769"/>
          </a:xfrm>
          <a:prstGeom prst="rect">
            <a:avLst/>
          </a:prstGeom>
          <a:noFill/>
        </p:spPr>
        <p:txBody>
          <a:bodyPr wrap="square" rtlCol="0">
            <a:spAutoFit/>
          </a:bodyPr>
          <a:lstStyle/>
          <a:p>
            <a:r>
              <a:rPr lang="en-US" sz="2000" b="1" dirty="0" smtClean="0"/>
              <a:t>North aspect, in shade, species, species interaction with aspect and shade</a:t>
            </a:r>
          </a:p>
          <a:p>
            <a:endParaRPr lang="en-US" sz="2000" dirty="0"/>
          </a:p>
          <a:p>
            <a:r>
              <a:rPr lang="en-US" sz="2000" dirty="0" smtClean="0"/>
              <a:t>Some site/microsite factors important, species important &amp; interacts with other factors</a:t>
            </a:r>
          </a:p>
          <a:p>
            <a:endParaRPr lang="en-US" sz="2000" dirty="0" smtClean="0"/>
          </a:p>
          <a:p>
            <a:r>
              <a:rPr lang="en-US" sz="2000" dirty="0" smtClean="0"/>
              <a:t>Height growth may reflect conditions and changes since planting, plus species growth habit</a:t>
            </a:r>
            <a:endParaRPr lang="en-US" sz="2000" dirty="0"/>
          </a:p>
        </p:txBody>
      </p:sp>
      <p:sp>
        <p:nvSpPr>
          <p:cNvPr id="5" name="Title 1"/>
          <p:cNvSpPr txBox="1">
            <a:spLocks/>
          </p:cNvSpPr>
          <p:nvPr/>
        </p:nvSpPr>
        <p:spPr>
          <a:xfrm>
            <a:off x="136965" y="0"/>
            <a:ext cx="8549835" cy="89655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Height Growth</a:t>
            </a:r>
            <a:endParaRPr lang="en-US" sz="3200" dirty="0"/>
          </a:p>
        </p:txBody>
      </p:sp>
      <p:sp>
        <p:nvSpPr>
          <p:cNvPr id="9" name="Rectangle 8"/>
          <p:cNvSpPr/>
          <p:nvPr/>
        </p:nvSpPr>
        <p:spPr>
          <a:xfrm>
            <a:off x="747086" y="1223640"/>
            <a:ext cx="2178992" cy="32042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45529" y="1109858"/>
            <a:ext cx="1321455" cy="461665"/>
          </a:xfrm>
          <a:prstGeom prst="rect">
            <a:avLst/>
          </a:prstGeom>
          <a:noFill/>
        </p:spPr>
        <p:txBody>
          <a:bodyPr wrap="square" rtlCol="0">
            <a:spAutoFit/>
          </a:bodyPr>
          <a:lstStyle/>
          <a:p>
            <a:r>
              <a:rPr lang="en-US" sz="2400" dirty="0" smtClean="0"/>
              <a:t>*Aspect</a:t>
            </a:r>
            <a:endParaRPr lang="en-US" sz="2400" dirty="0"/>
          </a:p>
        </p:txBody>
      </p:sp>
      <p:sp>
        <p:nvSpPr>
          <p:cNvPr id="10" name="Rectangle 9"/>
          <p:cNvSpPr/>
          <p:nvPr/>
        </p:nvSpPr>
        <p:spPr>
          <a:xfrm>
            <a:off x="3813114" y="1223640"/>
            <a:ext cx="2178992" cy="32042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21027" y="1108925"/>
            <a:ext cx="1225110" cy="461665"/>
          </a:xfrm>
          <a:prstGeom prst="rect">
            <a:avLst/>
          </a:prstGeom>
          <a:noFill/>
        </p:spPr>
        <p:txBody>
          <a:bodyPr wrap="square" rtlCol="0">
            <a:spAutoFit/>
          </a:bodyPr>
          <a:lstStyle/>
          <a:p>
            <a:r>
              <a:rPr lang="en-US" sz="2400" dirty="0" smtClean="0"/>
              <a:t>*Shade</a:t>
            </a:r>
            <a:endParaRPr lang="en-US" sz="2400" dirty="0"/>
          </a:p>
        </p:txBody>
      </p:sp>
      <p:sp>
        <p:nvSpPr>
          <p:cNvPr id="11" name="Rectangle 10"/>
          <p:cNvSpPr/>
          <p:nvPr/>
        </p:nvSpPr>
        <p:spPr>
          <a:xfrm>
            <a:off x="6835823" y="1213745"/>
            <a:ext cx="2178992" cy="32042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953108" y="1108925"/>
            <a:ext cx="1999452" cy="461665"/>
          </a:xfrm>
          <a:prstGeom prst="rect">
            <a:avLst/>
          </a:prstGeom>
          <a:noFill/>
        </p:spPr>
        <p:txBody>
          <a:bodyPr wrap="square" rtlCol="0">
            <a:spAutoFit/>
          </a:bodyPr>
          <a:lstStyle/>
          <a:p>
            <a:pPr algn="ctr"/>
            <a:r>
              <a:rPr lang="en-US" sz="2400" dirty="0" smtClean="0"/>
              <a:t>Depression</a:t>
            </a:r>
            <a:endParaRPr lang="en-US" sz="2400" dirty="0"/>
          </a:p>
        </p:txBody>
      </p:sp>
      <p:sp>
        <p:nvSpPr>
          <p:cNvPr id="12" name="Rectangle 11"/>
          <p:cNvSpPr/>
          <p:nvPr/>
        </p:nvSpPr>
        <p:spPr>
          <a:xfrm>
            <a:off x="755104" y="6488668"/>
            <a:ext cx="6865782" cy="369332"/>
          </a:xfrm>
          <a:prstGeom prst="rect">
            <a:avLst/>
          </a:prstGeom>
        </p:spPr>
        <p:txBody>
          <a:bodyPr wrap="square">
            <a:spAutoFit/>
          </a:bodyPr>
          <a:lstStyle/>
          <a:p>
            <a:r>
              <a:rPr lang="en-US" dirty="0" smtClean="0"/>
              <a:t>(generalized linear mixed model, stake row as random effect)</a:t>
            </a:r>
            <a:endParaRPr lang="en-US" dirty="0"/>
          </a:p>
        </p:txBody>
      </p:sp>
    </p:spTree>
    <p:extLst>
      <p:ext uri="{BB962C8B-B14F-4D97-AF65-F5344CB8AC3E}">
        <p14:creationId xmlns:p14="http://schemas.microsoft.com/office/powerpoint/2010/main" val="28458703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65" y="0"/>
            <a:ext cx="8549835" cy="896552"/>
          </a:xfrm>
        </p:spPr>
        <p:txBody>
          <a:bodyPr>
            <a:normAutofit/>
          </a:bodyPr>
          <a:lstStyle/>
          <a:p>
            <a:pPr algn="l"/>
            <a:r>
              <a:rPr lang="en-US" sz="3200" dirty="0" smtClean="0"/>
              <a:t>Soil Moisture</a:t>
            </a:r>
            <a:endParaRPr lang="en-US" sz="3200" dirty="0"/>
          </a:p>
        </p:txBody>
      </p:sp>
      <p:pic>
        <p:nvPicPr>
          <p:cNvPr id="3" name="Picture 2" descr="Macintosh HD:Users:laura:Documents:CSU postdoc:Rprojects:ColdSprings:cs fig 6 w predict.png"/>
          <p:cNvPicPr>
            <a:picLocks noChangeAspect="1"/>
          </p:cNvPicPr>
          <p:nvPr/>
        </p:nvPicPr>
        <p:blipFill rotWithShape="1">
          <a:blip r:embed="rId3">
            <a:extLst>
              <a:ext uri="{28A0092B-C50C-407E-A947-70E740481C1C}">
                <a14:useLocalDpi xmlns:a14="http://schemas.microsoft.com/office/drawing/2010/main" val="0"/>
              </a:ext>
            </a:extLst>
          </a:blip>
          <a:srcRect t="15419"/>
          <a:stretch/>
        </p:blipFill>
        <p:spPr bwMode="auto">
          <a:xfrm>
            <a:off x="-10115" y="1889498"/>
            <a:ext cx="9174333" cy="2390809"/>
          </a:xfrm>
          <a:prstGeom prst="rect">
            <a:avLst/>
          </a:prstGeom>
          <a:noFill/>
          <a:ln>
            <a:noFill/>
          </a:ln>
        </p:spPr>
      </p:pic>
      <p:sp>
        <p:nvSpPr>
          <p:cNvPr id="4" name="TextBox 3"/>
          <p:cNvSpPr txBox="1"/>
          <p:nvPr/>
        </p:nvSpPr>
        <p:spPr>
          <a:xfrm>
            <a:off x="531714" y="4407307"/>
            <a:ext cx="8483102" cy="1938992"/>
          </a:xfrm>
          <a:prstGeom prst="rect">
            <a:avLst/>
          </a:prstGeom>
          <a:noFill/>
        </p:spPr>
        <p:txBody>
          <a:bodyPr wrap="square" rtlCol="0">
            <a:spAutoFit/>
          </a:bodyPr>
          <a:lstStyle/>
          <a:p>
            <a:r>
              <a:rPr lang="en-US" sz="2000" b="1" dirty="0" smtClean="0"/>
              <a:t>Depression had only significant difference in soil moisture</a:t>
            </a:r>
          </a:p>
          <a:p>
            <a:endParaRPr lang="en-US" sz="2000" dirty="0"/>
          </a:p>
          <a:p>
            <a:r>
              <a:rPr lang="en-US" sz="2000" dirty="0" smtClean="0"/>
              <a:t>Sampled % soil water content  at ponderosa seedlings on two days</a:t>
            </a:r>
          </a:p>
          <a:p>
            <a:endParaRPr lang="en-US" sz="2000" dirty="0" smtClean="0"/>
          </a:p>
          <a:p>
            <a:r>
              <a:rPr lang="en-US" sz="2000" dirty="0" smtClean="0"/>
              <a:t>Little </a:t>
            </a:r>
            <a:r>
              <a:rPr lang="en-US" sz="2000" dirty="0" smtClean="0"/>
              <a:t>precipitation </a:t>
            </a:r>
            <a:r>
              <a:rPr lang="en-US" sz="2000" dirty="0" smtClean="0"/>
              <a:t>during that period could have driven NS results: could have been too dry to see a difference</a:t>
            </a:r>
            <a:endParaRPr lang="en-US" sz="2000" dirty="0"/>
          </a:p>
        </p:txBody>
      </p:sp>
      <p:sp>
        <p:nvSpPr>
          <p:cNvPr id="5" name="TextBox 4"/>
          <p:cNvSpPr txBox="1"/>
          <p:nvPr/>
        </p:nvSpPr>
        <p:spPr>
          <a:xfrm>
            <a:off x="1282495" y="1378025"/>
            <a:ext cx="1031202" cy="461665"/>
          </a:xfrm>
          <a:prstGeom prst="rect">
            <a:avLst/>
          </a:prstGeom>
          <a:noFill/>
        </p:spPr>
        <p:txBody>
          <a:bodyPr wrap="none" rtlCol="0">
            <a:spAutoFit/>
          </a:bodyPr>
          <a:lstStyle/>
          <a:p>
            <a:r>
              <a:rPr lang="en-US" sz="2400" dirty="0" smtClean="0"/>
              <a:t>Aspect</a:t>
            </a:r>
            <a:endParaRPr lang="en-US" sz="2400" dirty="0"/>
          </a:p>
        </p:txBody>
      </p:sp>
      <p:sp>
        <p:nvSpPr>
          <p:cNvPr id="6" name="TextBox 5"/>
          <p:cNvSpPr txBox="1"/>
          <p:nvPr/>
        </p:nvSpPr>
        <p:spPr>
          <a:xfrm>
            <a:off x="4323621" y="1378025"/>
            <a:ext cx="950050" cy="461665"/>
          </a:xfrm>
          <a:prstGeom prst="rect">
            <a:avLst/>
          </a:prstGeom>
          <a:noFill/>
        </p:spPr>
        <p:txBody>
          <a:bodyPr wrap="none" rtlCol="0">
            <a:spAutoFit/>
          </a:bodyPr>
          <a:lstStyle/>
          <a:p>
            <a:r>
              <a:rPr lang="en-US" sz="2400" dirty="0" smtClean="0"/>
              <a:t>Shade</a:t>
            </a:r>
            <a:endParaRPr lang="en-US" sz="2400" dirty="0"/>
          </a:p>
        </p:txBody>
      </p:sp>
      <p:sp>
        <p:nvSpPr>
          <p:cNvPr id="7" name="TextBox 6"/>
          <p:cNvSpPr txBox="1"/>
          <p:nvPr/>
        </p:nvSpPr>
        <p:spPr>
          <a:xfrm>
            <a:off x="6953108" y="1377092"/>
            <a:ext cx="1737976" cy="461665"/>
          </a:xfrm>
          <a:prstGeom prst="rect">
            <a:avLst/>
          </a:prstGeom>
          <a:noFill/>
        </p:spPr>
        <p:txBody>
          <a:bodyPr wrap="none" rtlCol="0">
            <a:spAutoFit/>
          </a:bodyPr>
          <a:lstStyle/>
          <a:p>
            <a:r>
              <a:rPr lang="en-US" sz="2400" dirty="0" smtClean="0"/>
              <a:t>*Depression</a:t>
            </a:r>
            <a:endParaRPr lang="en-US" sz="2400" dirty="0"/>
          </a:p>
        </p:txBody>
      </p:sp>
      <p:sp>
        <p:nvSpPr>
          <p:cNvPr id="9" name="Rectangle 8"/>
          <p:cNvSpPr/>
          <p:nvPr/>
        </p:nvSpPr>
        <p:spPr>
          <a:xfrm>
            <a:off x="755104" y="6454168"/>
            <a:ext cx="6865782" cy="369332"/>
          </a:xfrm>
          <a:prstGeom prst="rect">
            <a:avLst/>
          </a:prstGeom>
        </p:spPr>
        <p:txBody>
          <a:bodyPr wrap="square">
            <a:spAutoFit/>
          </a:bodyPr>
          <a:lstStyle/>
          <a:p>
            <a:r>
              <a:rPr lang="en-US" dirty="0" smtClean="0"/>
              <a:t>(generalized linear mixed model, stake row as random effect)</a:t>
            </a:r>
            <a:endParaRPr lang="en-US" dirty="0"/>
          </a:p>
        </p:txBody>
      </p:sp>
    </p:spTree>
    <p:extLst>
      <p:ext uri="{BB962C8B-B14F-4D97-AF65-F5344CB8AC3E}">
        <p14:creationId xmlns:p14="http://schemas.microsoft.com/office/powerpoint/2010/main" val="34720431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448" y="853207"/>
            <a:ext cx="5827061" cy="5152692"/>
          </a:xfrm>
          <a:prstGeom prst="rect">
            <a:avLst/>
          </a:prstGeom>
        </p:spPr>
        <p:txBody>
          <a:bodyPr wrap="square">
            <a:spAutoFit/>
          </a:bodyPr>
          <a:lstStyle/>
          <a:p>
            <a:pPr>
              <a:spcAft>
                <a:spcPts val="500"/>
              </a:spcAft>
            </a:pPr>
            <a:r>
              <a:rPr lang="en-US" sz="2200" u="sng" dirty="0" smtClean="0"/>
              <a:t>All Species</a:t>
            </a:r>
          </a:p>
          <a:p>
            <a:pPr marL="342900" indent="-342900">
              <a:spcAft>
                <a:spcPts val="500"/>
              </a:spcAft>
              <a:buFont typeface="Arial"/>
              <a:buChar char="•"/>
            </a:pPr>
            <a:r>
              <a:rPr lang="en-US" sz="2200" dirty="0" smtClean="0"/>
              <a:t>Greater survival on north aspects, with </a:t>
            </a:r>
            <a:r>
              <a:rPr lang="en-US" sz="2200" dirty="0" smtClean="0"/>
              <a:t>shade, with depression</a:t>
            </a:r>
            <a:endParaRPr lang="en-US" sz="2200" dirty="0" smtClean="0"/>
          </a:p>
          <a:p>
            <a:pPr marL="342900" indent="-342900">
              <a:spcAft>
                <a:spcPts val="500"/>
              </a:spcAft>
              <a:buFont typeface="Arial"/>
              <a:buChar char="•"/>
            </a:pPr>
            <a:r>
              <a:rPr lang="en-US" sz="2200" dirty="0" smtClean="0"/>
              <a:t>Greater </a:t>
            </a:r>
            <a:r>
              <a:rPr lang="en-US" sz="2200" dirty="0" smtClean="0"/>
              <a:t>height &amp; growth with </a:t>
            </a:r>
            <a:r>
              <a:rPr lang="en-US" sz="2200" dirty="0"/>
              <a:t>n</a:t>
            </a:r>
            <a:r>
              <a:rPr lang="en-US" sz="2200" dirty="0" smtClean="0"/>
              <a:t>orth aspect and </a:t>
            </a:r>
            <a:r>
              <a:rPr lang="en-US" sz="2200" dirty="0" smtClean="0"/>
              <a:t>shade</a:t>
            </a:r>
          </a:p>
          <a:p>
            <a:pPr marL="342900" indent="-342900">
              <a:spcAft>
                <a:spcPts val="500"/>
              </a:spcAft>
              <a:buFont typeface="Arial"/>
              <a:buChar char="•"/>
            </a:pPr>
            <a:r>
              <a:rPr lang="en-US" sz="2200" dirty="0" smtClean="0"/>
              <a:t>90% survival for </a:t>
            </a:r>
            <a:r>
              <a:rPr lang="en-US" sz="2200" dirty="0" err="1" smtClean="0"/>
              <a:t>north+shade+depression</a:t>
            </a:r>
            <a:endParaRPr lang="en-US" sz="2200" dirty="0" smtClean="0"/>
          </a:p>
          <a:p>
            <a:pPr marL="800100" lvl="1" indent="-342900">
              <a:spcAft>
                <a:spcPts val="500"/>
              </a:spcAft>
              <a:buFont typeface="Arial"/>
              <a:buChar char="•"/>
            </a:pPr>
            <a:r>
              <a:rPr lang="en-US" sz="2200" dirty="0" smtClean="0"/>
              <a:t>31% for </a:t>
            </a:r>
            <a:r>
              <a:rPr lang="en-US" sz="2200" dirty="0" err="1" smtClean="0"/>
              <a:t>south+exposed+no</a:t>
            </a:r>
            <a:r>
              <a:rPr lang="en-US" sz="2200" dirty="0" smtClean="0"/>
              <a:t> depression</a:t>
            </a:r>
            <a:endParaRPr lang="en-US" sz="2200" dirty="0" smtClean="0"/>
          </a:p>
          <a:p>
            <a:endParaRPr lang="en-US" sz="2200" dirty="0" smtClean="0"/>
          </a:p>
          <a:p>
            <a:endParaRPr lang="en-US" sz="2200" dirty="0" smtClean="0"/>
          </a:p>
          <a:p>
            <a:endParaRPr lang="en-US" sz="2200" dirty="0"/>
          </a:p>
          <a:p>
            <a:r>
              <a:rPr lang="en-US" sz="2200" u="sng" dirty="0" smtClean="0"/>
              <a:t>By Species:</a:t>
            </a:r>
            <a:r>
              <a:rPr lang="en-US" sz="2200" dirty="0" smtClean="0"/>
              <a:t> project not designed to test, but </a:t>
            </a:r>
          </a:p>
          <a:p>
            <a:r>
              <a:rPr lang="en-US" sz="2200" b="1" dirty="0" smtClean="0"/>
              <a:t>Traits</a:t>
            </a:r>
            <a:r>
              <a:rPr lang="en-US" sz="2200" dirty="0" smtClean="0"/>
              <a:t> are potentially important </a:t>
            </a:r>
            <a:endParaRPr lang="en-US" sz="2200" dirty="0" smtClean="0"/>
          </a:p>
          <a:p>
            <a:pPr marL="342900" indent="-342900">
              <a:buFont typeface="Arial"/>
              <a:buChar char="•"/>
            </a:pPr>
            <a:r>
              <a:rPr lang="en-US" sz="2200" dirty="0" smtClean="0"/>
              <a:t>Douglas</a:t>
            </a:r>
            <a:r>
              <a:rPr lang="en-US" sz="2200" dirty="0" smtClean="0"/>
              <a:t>-</a:t>
            </a:r>
            <a:r>
              <a:rPr lang="en-US" sz="2200" dirty="0" smtClean="0"/>
              <a:t>fir</a:t>
            </a:r>
            <a:r>
              <a:rPr lang="en-US" sz="2200" dirty="0" smtClean="0"/>
              <a:t>: </a:t>
            </a:r>
            <a:r>
              <a:rPr lang="en-US" sz="2200" dirty="0" smtClean="0"/>
              <a:t>More </a:t>
            </a:r>
            <a:r>
              <a:rPr lang="en-US" sz="2200" dirty="0" smtClean="0"/>
              <a:t>moisture sensitive species</a:t>
            </a:r>
          </a:p>
          <a:p>
            <a:pPr marL="800100" lvl="1" indent="-342900">
              <a:buFont typeface="Arial"/>
              <a:buChar char="•"/>
            </a:pPr>
            <a:r>
              <a:rPr lang="en-US" sz="2200" dirty="0" smtClean="0"/>
              <a:t>Aspect had substantial effect on survival</a:t>
            </a:r>
            <a:endParaRPr lang="en-US" sz="2200" dirty="0"/>
          </a:p>
        </p:txBody>
      </p:sp>
      <p:pic>
        <p:nvPicPr>
          <p:cNvPr id="6" name="Picture 5" descr="IMG_7588.jpg"/>
          <p:cNvPicPr>
            <a:picLocks noChangeAspect="1"/>
          </p:cNvPicPr>
          <p:nvPr/>
        </p:nvPicPr>
        <p:blipFill rotWithShape="1">
          <a:blip r:embed="rId3">
            <a:extLst>
              <a:ext uri="{28A0092B-C50C-407E-A947-70E740481C1C}">
                <a14:useLocalDpi xmlns:a14="http://schemas.microsoft.com/office/drawing/2010/main" val="0"/>
              </a:ext>
            </a:extLst>
          </a:blip>
          <a:srcRect l="27889" t="6453" r="13925"/>
          <a:stretch/>
        </p:blipFill>
        <p:spPr>
          <a:xfrm>
            <a:off x="5942509" y="0"/>
            <a:ext cx="3201491" cy="6862786"/>
          </a:xfrm>
          <a:prstGeom prst="rect">
            <a:avLst/>
          </a:prstGeom>
        </p:spPr>
      </p:pic>
      <p:sp>
        <p:nvSpPr>
          <p:cNvPr id="2" name="TextBox 1"/>
          <p:cNvSpPr txBox="1"/>
          <p:nvPr/>
        </p:nvSpPr>
        <p:spPr>
          <a:xfrm>
            <a:off x="115448" y="213802"/>
            <a:ext cx="2165978" cy="584776"/>
          </a:xfrm>
          <a:prstGeom prst="rect">
            <a:avLst/>
          </a:prstGeom>
          <a:noFill/>
        </p:spPr>
        <p:txBody>
          <a:bodyPr wrap="none" rtlCol="0">
            <a:spAutoFit/>
          </a:bodyPr>
          <a:lstStyle/>
          <a:p>
            <a:r>
              <a:rPr lang="en-US" sz="3200" dirty="0" smtClean="0"/>
              <a:t>Conclusions</a:t>
            </a:r>
            <a:endParaRPr lang="en-US" sz="3200" dirty="0"/>
          </a:p>
        </p:txBody>
      </p:sp>
    </p:spTree>
    <p:extLst>
      <p:ext uri="{BB962C8B-B14F-4D97-AF65-F5344CB8AC3E}">
        <p14:creationId xmlns:p14="http://schemas.microsoft.com/office/powerpoint/2010/main" val="14326251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ADJUSTEDNONRAW_thumb_58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93178" y="995823"/>
            <a:ext cx="8557298" cy="4893647"/>
          </a:xfrm>
          <a:prstGeom prst="rect">
            <a:avLst/>
          </a:prstGeom>
          <a:solidFill>
            <a:schemeClr val="bg1">
              <a:alpha val="80000"/>
            </a:schemeClr>
          </a:solidFill>
        </p:spPr>
        <p:txBody>
          <a:bodyPr wrap="square" rtlCol="0">
            <a:spAutoFit/>
          </a:bodyPr>
          <a:lstStyle/>
          <a:p>
            <a:r>
              <a:rPr lang="en-US" sz="2400" dirty="0" smtClean="0"/>
              <a:t>History </a:t>
            </a:r>
            <a:r>
              <a:rPr lang="en-US" sz="2400" dirty="0"/>
              <a:t>of fire exclusion causes problems in frequent-fire forests</a:t>
            </a:r>
          </a:p>
          <a:p>
            <a:endParaRPr lang="en-US" sz="2400" dirty="0" smtClean="0"/>
          </a:p>
          <a:p>
            <a:r>
              <a:rPr lang="en-US" sz="2400" dirty="0" smtClean="0"/>
              <a:t>2020 fires add to a backlog of area needing planting to maintain desired forest conditions</a:t>
            </a:r>
            <a:endParaRPr lang="en-US" sz="2400" dirty="0"/>
          </a:p>
          <a:p>
            <a:r>
              <a:rPr lang="en-US" sz="2400" dirty="0"/>
              <a:t>	</a:t>
            </a:r>
          </a:p>
          <a:p>
            <a:endParaRPr lang="en-US" sz="2400" dirty="0" smtClean="0"/>
          </a:p>
          <a:p>
            <a:r>
              <a:rPr lang="en-US" sz="2400" b="1" dirty="0" smtClean="0"/>
              <a:t>Microsite &amp; site planting choices are important for seedlings</a:t>
            </a:r>
            <a:endParaRPr lang="en-US" sz="2400" b="1" dirty="0"/>
          </a:p>
          <a:p>
            <a:endParaRPr lang="en-US" sz="2400" dirty="0" smtClean="0"/>
          </a:p>
          <a:p>
            <a:r>
              <a:rPr lang="en-US" sz="2400" dirty="0" smtClean="0"/>
              <a:t>More success in more mesic sites (shade, north aspect, depression)</a:t>
            </a:r>
            <a:endParaRPr lang="en-US" sz="2400" dirty="0" smtClean="0"/>
          </a:p>
          <a:p>
            <a:endParaRPr lang="en-US" sz="2400" dirty="0" smtClean="0"/>
          </a:p>
          <a:p>
            <a:endParaRPr lang="en-US" sz="2400" dirty="0"/>
          </a:p>
          <a:p>
            <a:r>
              <a:rPr lang="en-US" sz="2400" dirty="0" smtClean="0"/>
              <a:t>Need to know more, to give planted seedlings best chance of survival: </a:t>
            </a:r>
            <a:r>
              <a:rPr lang="en-US" sz="2400" u="sng" dirty="0" smtClean="0"/>
              <a:t>How can we do better?</a:t>
            </a:r>
          </a:p>
        </p:txBody>
      </p:sp>
      <p:sp>
        <p:nvSpPr>
          <p:cNvPr id="8" name="TextBox 7"/>
          <p:cNvSpPr txBox="1"/>
          <p:nvPr/>
        </p:nvSpPr>
        <p:spPr>
          <a:xfrm>
            <a:off x="115448" y="213802"/>
            <a:ext cx="2165978" cy="584776"/>
          </a:xfrm>
          <a:prstGeom prst="rect">
            <a:avLst/>
          </a:prstGeom>
          <a:noFill/>
        </p:spPr>
        <p:txBody>
          <a:bodyPr wrap="none" rtlCol="0">
            <a:spAutoFit/>
          </a:bodyPr>
          <a:lstStyle/>
          <a:p>
            <a:r>
              <a:rPr lang="en-US" sz="3200" dirty="0" smtClean="0">
                <a:solidFill>
                  <a:srgbClr val="FFFFFF"/>
                </a:solidFill>
              </a:rPr>
              <a:t>Conclusions</a:t>
            </a:r>
            <a:endParaRPr lang="en-US" sz="3200" dirty="0">
              <a:solidFill>
                <a:srgbClr val="FFFFFF"/>
              </a:solidFill>
            </a:endParaRPr>
          </a:p>
        </p:txBody>
      </p:sp>
    </p:spTree>
    <p:extLst>
      <p:ext uri="{BB962C8B-B14F-4D97-AF65-F5344CB8AC3E}">
        <p14:creationId xmlns:p14="http://schemas.microsoft.com/office/powerpoint/2010/main" val="3618980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45593" y="857086"/>
            <a:ext cx="8288973" cy="1323439"/>
          </a:xfrm>
          <a:prstGeom prst="rect">
            <a:avLst/>
          </a:prstGeom>
          <a:noFill/>
        </p:spPr>
        <p:txBody>
          <a:bodyPr wrap="none" rtlCol="0">
            <a:spAutoFit/>
          </a:bodyPr>
          <a:lstStyle/>
          <a:p>
            <a:r>
              <a:rPr lang="en-US" sz="2000" dirty="0" smtClean="0"/>
              <a:t>Post-fire forest recovery </a:t>
            </a:r>
            <a:r>
              <a:rPr lang="en-US" sz="2000" dirty="0" smtClean="0"/>
              <a:t>trajectories: Potential for vegetation </a:t>
            </a:r>
            <a:r>
              <a:rPr lang="en-US" sz="2000" dirty="0" smtClean="0"/>
              <a:t>type conversion</a:t>
            </a:r>
          </a:p>
          <a:p>
            <a:endParaRPr lang="en-US" sz="2000" dirty="0" smtClean="0"/>
          </a:p>
          <a:p>
            <a:r>
              <a:rPr lang="en-US" sz="2000" dirty="0" smtClean="0"/>
              <a:t>Resistance: avoid change</a:t>
            </a:r>
            <a:endParaRPr lang="en-US" sz="2000" dirty="0"/>
          </a:p>
          <a:p>
            <a:r>
              <a:rPr lang="en-US" sz="2000" dirty="0" smtClean="0"/>
              <a:t>Resilience: return to previous state after a change </a:t>
            </a:r>
            <a:endParaRPr lang="en-US" sz="2000" dirty="0"/>
          </a:p>
        </p:txBody>
      </p:sp>
      <p:sp>
        <p:nvSpPr>
          <p:cNvPr id="3" name="TextBox 2"/>
          <p:cNvSpPr txBox="1"/>
          <p:nvPr/>
        </p:nvSpPr>
        <p:spPr>
          <a:xfrm>
            <a:off x="0" y="147039"/>
            <a:ext cx="9144000" cy="523220"/>
          </a:xfrm>
          <a:prstGeom prst="rect">
            <a:avLst/>
          </a:prstGeom>
          <a:noFill/>
        </p:spPr>
        <p:txBody>
          <a:bodyPr wrap="square" rtlCol="0">
            <a:spAutoFit/>
          </a:bodyPr>
          <a:lstStyle/>
          <a:p>
            <a:pPr algn="ctr"/>
            <a:r>
              <a:rPr lang="en-US" sz="2800" b="1" dirty="0" smtClean="0"/>
              <a:t>What </a:t>
            </a:r>
            <a:r>
              <a:rPr lang="en-US" sz="2800" b="1" dirty="0" smtClean="0"/>
              <a:t>happens after fire?</a:t>
            </a:r>
            <a:endParaRPr lang="en-US" sz="2800" b="1" dirty="0"/>
          </a:p>
        </p:txBody>
      </p:sp>
      <p:pic>
        <p:nvPicPr>
          <p:cNvPr id="4" name="New picture"/>
          <p:cNvPicPr/>
          <p:nvPr/>
        </p:nvPicPr>
        <p:blipFill>
          <a:blip r:embed="rId3"/>
          <a:stretch>
            <a:fillRect/>
          </a:stretch>
        </p:blipFill>
        <p:spPr>
          <a:xfrm>
            <a:off x="545593" y="2664942"/>
            <a:ext cx="8013855" cy="3912297"/>
          </a:xfrm>
          <a:prstGeom prst="rect">
            <a:avLst/>
          </a:prstGeom>
        </p:spPr>
      </p:pic>
      <p:sp>
        <p:nvSpPr>
          <p:cNvPr id="5" name="Footer Placeholder 3"/>
          <p:cNvSpPr>
            <a:spLocks noGrp="1"/>
          </p:cNvSpPr>
          <p:nvPr>
            <p:ph type="ftr" idx="10"/>
          </p:nvPr>
        </p:nvSpPr>
        <p:spPr>
          <a:xfrm>
            <a:off x="0" y="6577239"/>
            <a:ext cx="7949004" cy="28076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200" dirty="0" smtClean="0">
                <a:solidFill>
                  <a:srgbClr val="7F7F7F"/>
                </a:solidFill>
              </a:rPr>
              <a:t>Coop et al. 2020</a:t>
            </a:r>
            <a:r>
              <a:rPr lang="en-US" altLang="en-US" sz="1200" i="1" dirty="0" smtClean="0">
                <a:solidFill>
                  <a:srgbClr val="7F7F7F"/>
                </a:solidFill>
              </a:rPr>
              <a:t>,</a:t>
            </a:r>
            <a:r>
              <a:rPr lang="en-US" altLang="en-US" sz="1200" dirty="0" smtClean="0">
                <a:solidFill>
                  <a:srgbClr val="7F7F7F"/>
                </a:solidFill>
              </a:rPr>
              <a:t> Wildfire driven forest conversion in western North American landscapes, </a:t>
            </a:r>
            <a:r>
              <a:rPr lang="en-US" altLang="en-US" sz="1200" i="1" dirty="0" err="1" smtClean="0">
                <a:solidFill>
                  <a:srgbClr val="7F7F7F"/>
                </a:solidFill>
              </a:rPr>
              <a:t>BioScience</a:t>
            </a:r>
            <a:r>
              <a:rPr lang="en-US" altLang="en-US" sz="1200" dirty="0" smtClean="0">
                <a:solidFill>
                  <a:srgbClr val="7F7F7F"/>
                </a:solidFill>
              </a:rPr>
              <a:t> 70(8):659-673</a:t>
            </a:r>
            <a:endParaRPr lang="en-US" altLang="en-US" sz="1200" dirty="0">
              <a:solidFill>
                <a:srgbClr val="7F7F7F"/>
              </a:solidFill>
            </a:endParaRPr>
          </a:p>
        </p:txBody>
      </p:sp>
      <p:cxnSp>
        <p:nvCxnSpPr>
          <p:cNvPr id="8" name="Straight Arrow Connector 7"/>
          <p:cNvCxnSpPr/>
          <p:nvPr/>
        </p:nvCxnSpPr>
        <p:spPr>
          <a:xfrm>
            <a:off x="3656835" y="3258796"/>
            <a:ext cx="0" cy="107096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6" name="TextBox 5"/>
          <p:cNvSpPr txBox="1"/>
          <p:nvPr/>
        </p:nvSpPr>
        <p:spPr>
          <a:xfrm>
            <a:off x="3794541" y="3730937"/>
            <a:ext cx="1682071" cy="461665"/>
          </a:xfrm>
          <a:prstGeom prst="rect">
            <a:avLst/>
          </a:prstGeom>
          <a:solidFill>
            <a:srgbClr val="FFFFFF"/>
          </a:solidFill>
          <a:ln>
            <a:solidFill>
              <a:schemeClr val="accent3"/>
            </a:solidFill>
          </a:ln>
        </p:spPr>
        <p:txBody>
          <a:bodyPr wrap="none" rtlCol="0">
            <a:spAutoFit/>
          </a:bodyPr>
          <a:lstStyle/>
          <a:p>
            <a:r>
              <a:rPr lang="en-US" sz="2400" b="1" dirty="0" smtClean="0"/>
              <a:t>Restoration</a:t>
            </a:r>
            <a:endParaRPr lang="en-US" sz="2400" b="1" dirty="0"/>
          </a:p>
        </p:txBody>
      </p:sp>
    </p:spTree>
    <p:extLst>
      <p:ext uri="{BB962C8B-B14F-4D97-AF65-F5344CB8AC3E}">
        <p14:creationId xmlns:p14="http://schemas.microsoft.com/office/powerpoint/2010/main" val="2908303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issionary Reforestation 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8663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52" y="160338"/>
            <a:ext cx="3447864" cy="2354826"/>
          </a:xfrm>
          <a:prstGeom prst="rect">
            <a:avLst/>
          </a:prstGeom>
        </p:spPr>
      </p:pic>
      <p:sp>
        <p:nvSpPr>
          <p:cNvPr id="5"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3681642" y="-63605"/>
            <a:ext cx="2605664" cy="276999"/>
          </a:xfrm>
          <a:prstGeom prst="rect">
            <a:avLst/>
          </a:prstGeom>
          <a:noFill/>
        </p:spPr>
        <p:txBody>
          <a:bodyPr wrap="none" rtlCol="0">
            <a:spAutoFit/>
          </a:bodyPr>
          <a:lstStyle/>
          <a:p>
            <a:r>
              <a:rPr lang="en-US" sz="1200" i="1" dirty="0" smtClean="0">
                <a:solidFill>
                  <a:schemeClr val="tx1">
                    <a:lumMod val="50000"/>
                    <a:lumOff val="50000"/>
                  </a:schemeClr>
                </a:solidFill>
              </a:rPr>
              <a:t>Jemez Mountains, 2012, post-thinning</a:t>
            </a:r>
            <a:endParaRPr lang="en-US" sz="1200" i="1" dirty="0">
              <a:solidFill>
                <a:schemeClr val="tx1">
                  <a:lumMod val="50000"/>
                  <a:lumOff val="50000"/>
                </a:schemeClr>
              </a:solidFill>
            </a:endParaRPr>
          </a:p>
        </p:txBody>
      </p:sp>
      <p:sp>
        <p:nvSpPr>
          <p:cNvPr id="12" name="TextBox 11"/>
          <p:cNvSpPr txBox="1"/>
          <p:nvPr/>
        </p:nvSpPr>
        <p:spPr>
          <a:xfrm>
            <a:off x="5035745" y="6600539"/>
            <a:ext cx="4108255" cy="276999"/>
          </a:xfrm>
          <a:prstGeom prst="rect">
            <a:avLst/>
          </a:prstGeom>
          <a:noFill/>
        </p:spPr>
        <p:txBody>
          <a:bodyPr wrap="square" rtlCol="0">
            <a:spAutoFit/>
          </a:bodyPr>
          <a:lstStyle/>
          <a:p>
            <a:pPr algn="r"/>
            <a:r>
              <a:rPr lang="en-US" sz="1200" i="1" dirty="0" smtClean="0">
                <a:solidFill>
                  <a:srgbClr val="7F7F7F"/>
                </a:solidFill>
              </a:rPr>
              <a:t>Las Conchas Fire, John Fowler; Craig D. Allen USGS.</a:t>
            </a:r>
            <a:endParaRPr lang="en-US" sz="1200" i="1" dirty="0">
              <a:solidFill>
                <a:srgbClr val="7F7F7F"/>
              </a:solidFill>
            </a:endParaRPr>
          </a:p>
        </p:txBody>
      </p:sp>
      <p:pic>
        <p:nvPicPr>
          <p:cNvPr id="13" name="Picture 6" descr="File:Las Conchas Fire (5919622200).jpg"/>
          <p:cNvPicPr>
            <a:picLocks noChangeAspect="1" noChangeArrowheads="1"/>
          </p:cNvPicPr>
          <p:nvPr/>
        </p:nvPicPr>
        <p:blipFill rotWithShape="1">
          <a:blip r:embed="rId4">
            <a:extLst>
              <a:ext uri="{28A0092B-C50C-407E-A947-70E740481C1C}">
                <a14:useLocalDpi xmlns:a14="http://schemas.microsoft.com/office/drawing/2010/main" val="0"/>
              </a:ext>
            </a:extLst>
          </a:blip>
          <a:srcRect l="6863" r="14668" b="11996"/>
          <a:stretch/>
        </p:blipFill>
        <p:spPr bwMode="auto">
          <a:xfrm>
            <a:off x="114121" y="3389204"/>
            <a:ext cx="3284295" cy="25369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4121" y="-58939"/>
            <a:ext cx="2617861" cy="276999"/>
          </a:xfrm>
          <a:prstGeom prst="rect">
            <a:avLst/>
          </a:prstGeom>
          <a:noFill/>
        </p:spPr>
        <p:txBody>
          <a:bodyPr wrap="none" rtlCol="0">
            <a:spAutoFit/>
          </a:bodyPr>
          <a:lstStyle/>
          <a:p>
            <a:r>
              <a:rPr lang="en-GB" altLang="en-US" sz="1200" i="1" dirty="0">
                <a:solidFill>
                  <a:srgbClr val="7F7F7F"/>
                </a:solidFill>
                <a:latin typeface="Arial" panose="020B0604020202020204" pitchFamily="34" charset="0"/>
                <a:cs typeface="Arial" panose="020B0604020202020204" pitchFamily="34" charset="0"/>
              </a:rPr>
              <a:t>Jemez Mountains 1929,</a:t>
            </a:r>
            <a:r>
              <a:rPr lang="en-GB" altLang="en-US" sz="1200" dirty="0">
                <a:solidFill>
                  <a:srgbClr val="7F7F7F"/>
                </a:solidFill>
                <a:latin typeface="Arial" panose="020B0604020202020204" pitchFamily="34" charset="0"/>
                <a:cs typeface="Arial" panose="020B0604020202020204" pitchFamily="34" charset="0"/>
              </a:rPr>
              <a:t> </a:t>
            </a:r>
            <a:r>
              <a:rPr lang="en-GB" altLang="en-US" sz="1200" i="1" dirty="0">
                <a:solidFill>
                  <a:srgbClr val="7F7F7F"/>
                </a:solidFill>
                <a:latin typeface="Arial" panose="020B0604020202020204" pitchFamily="34" charset="0"/>
                <a:cs typeface="Arial" panose="020B0604020202020204" pitchFamily="34" charset="0"/>
              </a:rPr>
              <a:t>U </a:t>
            </a:r>
            <a:r>
              <a:rPr lang="en-GB" altLang="en-US" sz="1200" i="1" dirty="0" smtClean="0">
                <a:solidFill>
                  <a:srgbClr val="7F7F7F"/>
                </a:solidFill>
                <a:latin typeface="Arial" panose="020B0604020202020204" pitchFamily="34" charset="0"/>
                <a:cs typeface="Arial" panose="020B0604020202020204" pitchFamily="34" charset="0"/>
              </a:rPr>
              <a:t>Chicago</a:t>
            </a:r>
            <a:endParaRPr lang="en-GB" altLang="en-US" sz="1200" i="1" dirty="0">
              <a:solidFill>
                <a:srgbClr val="7F7F7F"/>
              </a:solidFill>
              <a:latin typeface="Arial" panose="020B0604020202020204" pitchFamily="34" charset="0"/>
              <a:cs typeface="Arial" panose="020B0604020202020204" pitchFamily="34" charset="0"/>
            </a:endParaRPr>
          </a:p>
        </p:txBody>
      </p:sp>
      <p:sp>
        <p:nvSpPr>
          <p:cNvPr id="2" name="TextBox 1"/>
          <p:cNvSpPr txBox="1"/>
          <p:nvPr/>
        </p:nvSpPr>
        <p:spPr>
          <a:xfrm>
            <a:off x="460375" y="6108942"/>
            <a:ext cx="2571888" cy="461665"/>
          </a:xfrm>
          <a:prstGeom prst="rect">
            <a:avLst/>
          </a:prstGeom>
          <a:noFill/>
        </p:spPr>
        <p:txBody>
          <a:bodyPr wrap="none" rtlCol="0">
            <a:spAutoFit/>
          </a:bodyPr>
          <a:lstStyle/>
          <a:p>
            <a:r>
              <a:rPr lang="en-US" sz="2400" dirty="0" smtClean="0"/>
              <a:t>+ extreme weather</a:t>
            </a:r>
            <a:endParaRPr lang="en-US" sz="2400" dirty="0"/>
          </a:p>
        </p:txBody>
      </p:sp>
      <p:sp>
        <p:nvSpPr>
          <p:cNvPr id="4" name="TextBox 3"/>
          <p:cNvSpPr txBox="1"/>
          <p:nvPr/>
        </p:nvSpPr>
        <p:spPr>
          <a:xfrm>
            <a:off x="280143" y="2748634"/>
            <a:ext cx="3082845" cy="461665"/>
          </a:xfrm>
          <a:prstGeom prst="rect">
            <a:avLst/>
          </a:prstGeom>
          <a:noFill/>
        </p:spPr>
        <p:txBody>
          <a:bodyPr wrap="none" rtlCol="0">
            <a:spAutoFit/>
          </a:bodyPr>
          <a:lstStyle/>
          <a:p>
            <a:r>
              <a:rPr lang="en-US" sz="2400" dirty="0" smtClean="0"/>
              <a:t>Legacy of fire exclusion</a:t>
            </a:r>
            <a:endParaRPr lang="en-US" sz="2400" dirty="0"/>
          </a:p>
        </p:txBody>
      </p:sp>
      <p:pic>
        <p:nvPicPr>
          <p:cNvPr id="17" name="Picture 13" descr="File:Las Conchas Fire (5942131456).jpg"/>
          <p:cNvPicPr>
            <a:picLocks noChangeAspect="1" noChangeArrowheads="1"/>
          </p:cNvPicPr>
          <p:nvPr/>
        </p:nvPicPr>
        <p:blipFill rotWithShape="1">
          <a:blip r:embed="rId5">
            <a:extLst>
              <a:ext uri="{28A0092B-C50C-407E-A947-70E740481C1C}">
                <a14:useLocalDpi xmlns:a14="http://schemas.microsoft.com/office/drawing/2010/main" val="0"/>
              </a:ext>
            </a:extLst>
          </a:blip>
          <a:srcRect l="278" r="29405" b="2321"/>
          <a:stretch/>
        </p:blipFill>
        <p:spPr bwMode="auto">
          <a:xfrm>
            <a:off x="3491483" y="3367714"/>
            <a:ext cx="2958701" cy="2558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93016" y="6108942"/>
            <a:ext cx="5475177" cy="461665"/>
          </a:xfrm>
          <a:prstGeom prst="rect">
            <a:avLst/>
          </a:prstGeom>
          <a:noFill/>
        </p:spPr>
        <p:txBody>
          <a:bodyPr wrap="none" rtlCol="0">
            <a:spAutoFit/>
          </a:bodyPr>
          <a:lstStyle/>
          <a:p>
            <a:r>
              <a:rPr lang="en-US" sz="2400" dirty="0" smtClean="0"/>
              <a:t>= extreme fire and landscape scale change</a:t>
            </a:r>
            <a:endParaRPr lang="en-US" sz="2400" dirty="0"/>
          </a:p>
        </p:txBody>
      </p:sp>
      <p:pic>
        <p:nvPicPr>
          <p:cNvPr id="8" name="Picture 7" descr="craig allen with dead pinyo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9312" y="2826934"/>
            <a:ext cx="2528881" cy="3371127"/>
          </a:xfrm>
          <a:prstGeom prst="rect">
            <a:avLst/>
          </a:prstGeom>
        </p:spPr>
      </p:pic>
      <p:pic>
        <p:nvPicPr>
          <p:cNvPr id="3" name="Picture 2" descr="UNADJUSTEDNONRAW_thumb_b0f.jpg"/>
          <p:cNvPicPr>
            <a:picLocks noChangeAspect="1"/>
          </p:cNvPicPr>
          <p:nvPr/>
        </p:nvPicPr>
        <p:blipFill rotWithShape="1">
          <a:blip r:embed="rId7">
            <a:extLst>
              <a:ext uri="{28A0092B-C50C-407E-A947-70E740481C1C}">
                <a14:useLocalDpi xmlns:a14="http://schemas.microsoft.com/office/drawing/2010/main" val="0"/>
              </a:ext>
            </a:extLst>
          </a:blip>
          <a:srcRect t="7616" r="6409" b="9670"/>
          <a:stretch/>
        </p:blipFill>
        <p:spPr>
          <a:xfrm>
            <a:off x="3681642" y="160338"/>
            <a:ext cx="3904851" cy="2588296"/>
          </a:xfrm>
          <a:prstGeom prst="rect">
            <a:avLst/>
          </a:prstGeom>
        </p:spPr>
      </p:pic>
    </p:spTree>
    <p:extLst>
      <p:ext uri="{BB962C8B-B14F-4D97-AF65-F5344CB8AC3E}">
        <p14:creationId xmlns:p14="http://schemas.microsoft.com/office/powerpoint/2010/main" val="34279539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25214" y="336713"/>
            <a:ext cx="1895872" cy="523220"/>
          </a:xfrm>
          <a:prstGeom prst="rect">
            <a:avLst/>
          </a:prstGeom>
          <a:noFill/>
        </p:spPr>
        <p:txBody>
          <a:bodyPr wrap="none" rtlCol="0">
            <a:spAutoFit/>
          </a:bodyPr>
          <a:lstStyle/>
          <a:p>
            <a:r>
              <a:rPr lang="en-US" sz="2800" dirty="0" smtClean="0"/>
              <a:t>Site: Aspect</a:t>
            </a:r>
            <a:endParaRPr lang="en-US" sz="2800" dirty="0"/>
          </a:p>
        </p:txBody>
      </p:sp>
      <p:pic>
        <p:nvPicPr>
          <p:cNvPr id="6" name="Picture 5" descr="cs aspect for afe w seedling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38" y="859933"/>
            <a:ext cx="8327337" cy="5995519"/>
          </a:xfrm>
          <a:prstGeom prst="rect">
            <a:avLst/>
          </a:prstGeom>
        </p:spPr>
      </p:pic>
      <p:pic>
        <p:nvPicPr>
          <p:cNvPr id="5" name="Picture 4" descr="DSCF01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452" y="-73474"/>
            <a:ext cx="3366549" cy="2524912"/>
          </a:xfrm>
          <a:prstGeom prst="rect">
            <a:avLst/>
          </a:prstGeom>
        </p:spPr>
      </p:pic>
    </p:spTree>
    <p:extLst>
      <p:ext uri="{BB962C8B-B14F-4D97-AF65-F5344CB8AC3E}">
        <p14:creationId xmlns:p14="http://schemas.microsoft.com/office/powerpoint/2010/main" val="23334456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143099" y="168310"/>
            <a:ext cx="1562222" cy="523220"/>
          </a:xfrm>
          <a:prstGeom prst="rect">
            <a:avLst/>
          </a:prstGeom>
          <a:noFill/>
        </p:spPr>
        <p:txBody>
          <a:bodyPr wrap="none" rtlCol="0">
            <a:spAutoFit/>
          </a:bodyPr>
          <a:lstStyle/>
          <a:p>
            <a:r>
              <a:rPr lang="en-US" sz="2800" dirty="0" smtClean="0"/>
              <a:t>Microsite </a:t>
            </a:r>
          </a:p>
        </p:txBody>
      </p:sp>
      <p:grpSp>
        <p:nvGrpSpPr>
          <p:cNvPr id="29" name="Group 28"/>
          <p:cNvGrpSpPr/>
          <p:nvPr/>
        </p:nvGrpSpPr>
        <p:grpSpPr>
          <a:xfrm>
            <a:off x="1896752" y="-3955"/>
            <a:ext cx="7247248" cy="6875969"/>
            <a:chOff x="1301998" y="0"/>
            <a:chExt cx="7247248" cy="6875969"/>
          </a:xfrm>
        </p:grpSpPr>
        <p:pic>
          <p:nvPicPr>
            <p:cNvPr id="9" name="Picture 8" descr="DSCF0031.jpg"/>
            <p:cNvPicPr>
              <a:picLocks noChangeAspect="1"/>
            </p:cNvPicPr>
            <p:nvPr/>
          </p:nvPicPr>
          <p:blipFill rotWithShape="1">
            <a:blip r:embed="rId3">
              <a:extLst>
                <a:ext uri="{28A0092B-C50C-407E-A947-70E740481C1C}">
                  <a14:useLocalDpi xmlns:a14="http://schemas.microsoft.com/office/drawing/2010/main" val="0"/>
                </a:ext>
              </a:extLst>
            </a:blip>
            <a:srcRect l="34307" t="38971" r="20966" b="4863"/>
            <a:stretch/>
          </p:blipFill>
          <p:spPr>
            <a:xfrm>
              <a:off x="1301999" y="3455022"/>
              <a:ext cx="3624272" cy="3413474"/>
            </a:xfrm>
            <a:prstGeom prst="rect">
              <a:avLst/>
            </a:prstGeom>
          </p:spPr>
        </p:pic>
        <p:pic>
          <p:nvPicPr>
            <p:cNvPr id="11" name="Picture 10" descr="DSCF1292.jpg"/>
            <p:cNvPicPr>
              <a:picLocks noChangeAspect="1"/>
            </p:cNvPicPr>
            <p:nvPr/>
          </p:nvPicPr>
          <p:blipFill rotWithShape="1">
            <a:blip r:embed="rId4">
              <a:extLst>
                <a:ext uri="{28A0092B-C50C-407E-A947-70E740481C1C}">
                  <a14:useLocalDpi xmlns:a14="http://schemas.microsoft.com/office/drawing/2010/main" val="0"/>
                </a:ext>
              </a:extLst>
            </a:blip>
            <a:srcRect l="13397" t="43801" r="12469" b="2417"/>
            <a:stretch/>
          </p:blipFill>
          <p:spPr>
            <a:xfrm>
              <a:off x="1301998" y="0"/>
              <a:ext cx="3624272" cy="3505754"/>
            </a:xfrm>
            <a:prstGeom prst="rect">
              <a:avLst/>
            </a:prstGeom>
          </p:spPr>
        </p:pic>
        <p:pic>
          <p:nvPicPr>
            <p:cNvPr id="16" name="Picture 15" descr="PIPO9-tree8-DSCF9996.jpg"/>
            <p:cNvPicPr>
              <a:picLocks noChangeAspect="1"/>
            </p:cNvPicPr>
            <p:nvPr/>
          </p:nvPicPr>
          <p:blipFill rotWithShape="1">
            <a:blip r:embed="rId5">
              <a:extLst>
                <a:ext uri="{28A0092B-C50C-407E-A947-70E740481C1C}">
                  <a14:useLocalDpi xmlns:a14="http://schemas.microsoft.com/office/drawing/2010/main" val="0"/>
                </a:ext>
              </a:extLst>
            </a:blip>
            <a:srcRect l="27156" t="23151" r="20401" b="9189"/>
            <a:stretch/>
          </p:blipFill>
          <p:spPr>
            <a:xfrm>
              <a:off x="4926269" y="0"/>
              <a:ext cx="3622977" cy="3505754"/>
            </a:xfrm>
            <a:prstGeom prst="rect">
              <a:avLst/>
            </a:prstGeom>
          </p:spPr>
        </p:pic>
        <p:sp>
          <p:nvSpPr>
            <p:cNvPr id="22" name="TextBox 21"/>
            <p:cNvSpPr txBox="1"/>
            <p:nvPr/>
          </p:nvSpPr>
          <p:spPr>
            <a:xfrm>
              <a:off x="1594854" y="101522"/>
              <a:ext cx="822486" cy="400110"/>
            </a:xfrm>
            <a:prstGeom prst="rect">
              <a:avLst/>
            </a:prstGeom>
            <a:noFill/>
          </p:spPr>
          <p:txBody>
            <a:bodyPr wrap="none" rtlCol="0">
              <a:spAutoFit/>
            </a:bodyPr>
            <a:lstStyle/>
            <a:p>
              <a:r>
                <a:rPr lang="en-US" sz="2000" dirty="0" smtClean="0">
                  <a:solidFill>
                    <a:srgbClr val="FFFFFF"/>
                  </a:solidFill>
                </a:rPr>
                <a:t>Shade</a:t>
              </a:r>
              <a:endParaRPr lang="en-US" sz="2000" dirty="0">
                <a:solidFill>
                  <a:srgbClr val="FFFFFF"/>
                </a:solidFill>
              </a:endParaRPr>
            </a:p>
          </p:txBody>
        </p:sp>
        <p:sp>
          <p:nvSpPr>
            <p:cNvPr id="24" name="TextBox 23"/>
            <p:cNvSpPr txBox="1"/>
            <p:nvPr/>
          </p:nvSpPr>
          <p:spPr>
            <a:xfrm>
              <a:off x="1489901" y="3661764"/>
              <a:ext cx="1053669" cy="400110"/>
            </a:xfrm>
            <a:prstGeom prst="rect">
              <a:avLst/>
            </a:prstGeom>
            <a:noFill/>
          </p:spPr>
          <p:txBody>
            <a:bodyPr wrap="none" rtlCol="0">
              <a:spAutoFit/>
            </a:bodyPr>
            <a:lstStyle/>
            <a:p>
              <a:r>
                <a:rPr lang="en-US" sz="2000" dirty="0" smtClean="0">
                  <a:solidFill>
                    <a:schemeClr val="bg1"/>
                  </a:solidFill>
                </a:rPr>
                <a:t>Exposed</a:t>
              </a:r>
              <a:endParaRPr lang="en-US" sz="2000" dirty="0">
                <a:solidFill>
                  <a:schemeClr val="bg1"/>
                </a:solidFill>
              </a:endParaRPr>
            </a:p>
          </p:txBody>
        </p:sp>
        <p:pic>
          <p:nvPicPr>
            <p:cNvPr id="26" name="Picture 25" descr="IMG_9081.jpg"/>
            <p:cNvPicPr>
              <a:picLocks noChangeAspect="1"/>
            </p:cNvPicPr>
            <p:nvPr/>
          </p:nvPicPr>
          <p:blipFill rotWithShape="1">
            <a:blip r:embed="rId6">
              <a:extLst>
                <a:ext uri="{28A0092B-C50C-407E-A947-70E740481C1C}">
                  <a14:useLocalDpi xmlns:a14="http://schemas.microsoft.com/office/drawing/2010/main" val="0"/>
                </a:ext>
              </a:extLst>
            </a:blip>
            <a:srcRect l="14714" t="22386" r="6937" b="22126"/>
            <a:stretch/>
          </p:blipFill>
          <p:spPr>
            <a:xfrm>
              <a:off x="4926270" y="3455022"/>
              <a:ext cx="3622975" cy="3420947"/>
            </a:xfrm>
            <a:prstGeom prst="rect">
              <a:avLst/>
            </a:prstGeom>
          </p:spPr>
        </p:pic>
        <p:sp>
          <p:nvSpPr>
            <p:cNvPr id="27" name="Rectangle 26"/>
            <p:cNvSpPr/>
            <p:nvPr/>
          </p:nvSpPr>
          <p:spPr>
            <a:xfrm>
              <a:off x="1301998" y="0"/>
              <a:ext cx="7247248" cy="687596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926269" y="0"/>
              <a:ext cx="3622976" cy="687596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241391" y="1052285"/>
            <a:ext cx="1376524" cy="4708981"/>
          </a:xfrm>
          <a:prstGeom prst="rect">
            <a:avLst/>
          </a:prstGeom>
          <a:noFill/>
        </p:spPr>
        <p:txBody>
          <a:bodyPr wrap="none" rtlCol="0">
            <a:spAutoFit/>
          </a:bodyPr>
          <a:lstStyle/>
          <a:p>
            <a:r>
              <a:rPr lang="en-US" sz="2000" b="1" dirty="0" smtClean="0"/>
              <a:t>Shade</a:t>
            </a:r>
          </a:p>
          <a:p>
            <a:pPr marL="285750" indent="-285750">
              <a:buFont typeface="Arial"/>
              <a:buChar char="•"/>
            </a:pPr>
            <a:r>
              <a:rPr lang="en-US" sz="2000" dirty="0" smtClean="0"/>
              <a:t>Log</a:t>
            </a:r>
          </a:p>
          <a:p>
            <a:pPr marL="285750" indent="-285750">
              <a:buFont typeface="Arial"/>
              <a:buChar char="•"/>
            </a:pPr>
            <a:r>
              <a:rPr lang="en-US" sz="2000" dirty="0" smtClean="0"/>
              <a:t>Snag</a:t>
            </a:r>
          </a:p>
          <a:p>
            <a:pPr marL="285750" indent="-285750">
              <a:buFont typeface="Arial"/>
              <a:buChar char="•"/>
            </a:pPr>
            <a:r>
              <a:rPr lang="en-US" sz="2000" dirty="0" smtClean="0"/>
              <a:t>Stump</a:t>
            </a:r>
          </a:p>
          <a:p>
            <a:endParaRPr lang="en-US" sz="2000" dirty="0"/>
          </a:p>
          <a:p>
            <a:r>
              <a:rPr lang="en-US" sz="2000" dirty="0" smtClean="0"/>
              <a:t>Exposed</a:t>
            </a:r>
          </a:p>
          <a:p>
            <a:pPr marL="285750" indent="-285750">
              <a:buFont typeface="Arial"/>
              <a:buChar char="•"/>
            </a:pPr>
            <a:r>
              <a:rPr lang="en-US" sz="2000" dirty="0" smtClean="0"/>
              <a:t>Open</a:t>
            </a:r>
          </a:p>
          <a:p>
            <a:endParaRPr lang="en-US" sz="2000" dirty="0"/>
          </a:p>
          <a:p>
            <a:endParaRPr lang="en-US" sz="2000" dirty="0" smtClean="0"/>
          </a:p>
          <a:p>
            <a:r>
              <a:rPr lang="en-US" sz="2000" dirty="0" smtClean="0"/>
              <a:t>Change</a:t>
            </a:r>
          </a:p>
          <a:p>
            <a:pPr marL="285750" indent="-285750">
              <a:buFont typeface="Arial"/>
              <a:buChar char="•"/>
            </a:pPr>
            <a:r>
              <a:rPr lang="en-US" sz="2000" dirty="0" smtClean="0"/>
              <a:t>Snag fall</a:t>
            </a:r>
          </a:p>
          <a:p>
            <a:pPr marL="285750" indent="-285750">
              <a:buFont typeface="Arial"/>
              <a:buChar char="•"/>
            </a:pPr>
            <a:r>
              <a:rPr lang="en-US" sz="2000" dirty="0" smtClean="0"/>
              <a:t>Cutting</a:t>
            </a:r>
          </a:p>
          <a:p>
            <a:pPr marL="285750" indent="-285750">
              <a:buFont typeface="Arial"/>
              <a:buChar char="•"/>
            </a:pPr>
            <a:endParaRPr lang="en-US" sz="2000" dirty="0"/>
          </a:p>
          <a:p>
            <a:r>
              <a:rPr lang="en-US" sz="2000" b="1" dirty="0" smtClean="0"/>
              <a:t>Depression</a:t>
            </a:r>
          </a:p>
          <a:p>
            <a:pPr marL="342900" indent="-342900">
              <a:buFont typeface="Arial"/>
              <a:buChar char="•"/>
            </a:pPr>
            <a:r>
              <a:rPr lang="en-US" sz="2000" dirty="0" smtClean="0"/>
              <a:t>Present</a:t>
            </a:r>
          </a:p>
        </p:txBody>
      </p:sp>
      <p:sp>
        <p:nvSpPr>
          <p:cNvPr id="31" name="TextBox 30"/>
          <p:cNvSpPr txBox="1"/>
          <p:nvPr/>
        </p:nvSpPr>
        <p:spPr>
          <a:xfrm>
            <a:off x="5857922" y="97567"/>
            <a:ext cx="962122" cy="400110"/>
          </a:xfrm>
          <a:prstGeom prst="rect">
            <a:avLst/>
          </a:prstGeom>
          <a:noFill/>
        </p:spPr>
        <p:txBody>
          <a:bodyPr wrap="none" rtlCol="0">
            <a:spAutoFit/>
          </a:bodyPr>
          <a:lstStyle/>
          <a:p>
            <a:r>
              <a:rPr lang="en-US" sz="2000" dirty="0" smtClean="0">
                <a:solidFill>
                  <a:srgbClr val="FFFFFF"/>
                </a:solidFill>
              </a:rPr>
              <a:t>Change</a:t>
            </a:r>
            <a:endParaRPr lang="en-US" sz="2000" dirty="0">
              <a:solidFill>
                <a:srgbClr val="FFFFFF"/>
              </a:solidFill>
            </a:endParaRPr>
          </a:p>
        </p:txBody>
      </p:sp>
      <p:pic>
        <p:nvPicPr>
          <p:cNvPr id="14" name="Picture 13" descr="PIPO9-tree4-DSCF9986.jpg"/>
          <p:cNvPicPr>
            <a:picLocks noChangeAspect="1"/>
          </p:cNvPicPr>
          <p:nvPr/>
        </p:nvPicPr>
        <p:blipFill rotWithShape="1">
          <a:blip r:embed="rId7">
            <a:extLst>
              <a:ext uri="{28A0092B-C50C-407E-A947-70E740481C1C}">
                <a14:useLocalDpi xmlns:a14="http://schemas.microsoft.com/office/drawing/2010/main" val="0"/>
              </a:ext>
            </a:extLst>
          </a:blip>
          <a:srcRect l="27263" t="10381" r="9302" b="11217"/>
          <a:stretch/>
        </p:blipFill>
        <p:spPr>
          <a:xfrm>
            <a:off x="5521025" y="3501799"/>
            <a:ext cx="3635810" cy="3370215"/>
          </a:xfrm>
          <a:prstGeom prst="rect">
            <a:avLst/>
          </a:prstGeom>
          <a:ln>
            <a:solidFill>
              <a:schemeClr val="tx1"/>
            </a:solidFill>
          </a:ln>
        </p:spPr>
      </p:pic>
      <p:sp>
        <p:nvSpPr>
          <p:cNvPr id="2" name="TextBox 1"/>
          <p:cNvSpPr txBox="1"/>
          <p:nvPr/>
        </p:nvSpPr>
        <p:spPr>
          <a:xfrm>
            <a:off x="5696054" y="3595549"/>
            <a:ext cx="1351352" cy="400110"/>
          </a:xfrm>
          <a:prstGeom prst="rect">
            <a:avLst/>
          </a:prstGeom>
          <a:noFill/>
        </p:spPr>
        <p:txBody>
          <a:bodyPr wrap="none" rtlCol="0">
            <a:spAutoFit/>
          </a:bodyPr>
          <a:lstStyle/>
          <a:p>
            <a:r>
              <a:rPr lang="en-US" sz="2000" dirty="0" smtClean="0">
                <a:solidFill>
                  <a:schemeClr val="bg1"/>
                </a:solidFill>
              </a:rPr>
              <a:t>Depression</a:t>
            </a:r>
            <a:endParaRPr lang="en-US" sz="2000" dirty="0">
              <a:solidFill>
                <a:schemeClr val="bg1"/>
              </a:solidFill>
            </a:endParaRPr>
          </a:p>
        </p:txBody>
      </p:sp>
    </p:spTree>
    <p:extLst>
      <p:ext uri="{BB962C8B-B14F-4D97-AF65-F5344CB8AC3E}">
        <p14:creationId xmlns:p14="http://schemas.microsoft.com/office/powerpoint/2010/main" val="1155368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90712" y="932992"/>
            <a:ext cx="4819445" cy="4524315"/>
          </a:xfrm>
          <a:prstGeom prst="rect">
            <a:avLst/>
          </a:prstGeom>
        </p:spPr>
        <p:txBody>
          <a:bodyPr wrap="square">
            <a:spAutoFit/>
          </a:bodyPr>
          <a:lstStyle/>
          <a:p>
            <a:r>
              <a:rPr lang="en-US" sz="2400" b="1" dirty="0" smtClean="0"/>
              <a:t>Other </a:t>
            </a:r>
            <a:r>
              <a:rPr lang="en-US" sz="2400" b="1" dirty="0" smtClean="0"/>
              <a:t>factors (not considered)</a:t>
            </a:r>
            <a:endParaRPr lang="en-US" sz="2400" b="1" dirty="0" smtClean="0"/>
          </a:p>
          <a:p>
            <a:endParaRPr lang="en-US" sz="2400" dirty="0" smtClean="0"/>
          </a:p>
          <a:p>
            <a:r>
              <a:rPr lang="en-US" sz="2400" u="sng" dirty="0" smtClean="0"/>
              <a:t>Seed source/seed lots</a:t>
            </a:r>
          </a:p>
          <a:p>
            <a:pPr marL="342900" indent="-342900">
              <a:buFont typeface="Arial"/>
              <a:buChar char="•"/>
            </a:pPr>
            <a:r>
              <a:rPr lang="en-US" sz="2400" dirty="0" smtClean="0"/>
              <a:t>Within NF </a:t>
            </a:r>
          </a:p>
          <a:p>
            <a:pPr marL="342900" indent="-342900">
              <a:buFont typeface="Arial"/>
              <a:buChar char="•"/>
            </a:pPr>
            <a:r>
              <a:rPr lang="en-US" sz="2400" dirty="0" smtClean="0"/>
              <a:t>From similar elevation/site</a:t>
            </a:r>
          </a:p>
          <a:p>
            <a:pPr marL="342900" indent="-342900">
              <a:buFont typeface="Arial"/>
              <a:buChar char="•"/>
            </a:pPr>
            <a:r>
              <a:rPr lang="en-US" sz="2400" dirty="0" smtClean="0"/>
              <a:t>Availability, </a:t>
            </a:r>
            <a:r>
              <a:rPr lang="en-US" sz="2400" dirty="0" smtClean="0"/>
              <a:t>age of seed</a:t>
            </a:r>
          </a:p>
          <a:p>
            <a:pPr marL="342900" indent="-342900">
              <a:buFont typeface="Arial"/>
              <a:buChar char="•"/>
            </a:pPr>
            <a:r>
              <a:rPr lang="en-US" sz="2400" dirty="0" smtClean="0"/>
              <a:t>Genetics</a:t>
            </a:r>
            <a:endParaRPr lang="en-US" sz="2400" dirty="0" smtClean="0"/>
          </a:p>
          <a:p>
            <a:endParaRPr lang="en-US" sz="2400" dirty="0" smtClean="0"/>
          </a:p>
          <a:p>
            <a:r>
              <a:rPr lang="en-US" sz="2400" u="sng" dirty="0" smtClean="0"/>
              <a:t>Nursery/Planting techniques</a:t>
            </a:r>
          </a:p>
          <a:p>
            <a:pPr marL="342900" indent="-342900">
              <a:buFont typeface="Arial"/>
              <a:buChar char="•"/>
            </a:pPr>
            <a:r>
              <a:rPr lang="en-US" sz="2400" dirty="0" smtClean="0"/>
              <a:t>Differ across NFs, fires, years</a:t>
            </a:r>
          </a:p>
          <a:p>
            <a:pPr marL="342900" indent="-342900">
              <a:buFont typeface="Arial"/>
              <a:buChar char="•"/>
            </a:pPr>
            <a:r>
              <a:rPr lang="en-US" sz="2400" dirty="0" smtClean="0"/>
              <a:t>Treatment of seedlings before </a:t>
            </a:r>
            <a:r>
              <a:rPr lang="en-US" sz="2400" dirty="0" smtClean="0"/>
              <a:t>planting</a:t>
            </a:r>
            <a:endParaRPr lang="en-US" sz="2400" dirty="0" smtClean="0"/>
          </a:p>
        </p:txBody>
      </p:sp>
      <p:sp>
        <p:nvSpPr>
          <p:cNvPr id="3" name="Title 3"/>
          <p:cNvSpPr txBox="1">
            <a:spLocks/>
          </p:cNvSpPr>
          <p:nvPr/>
        </p:nvSpPr>
        <p:spPr>
          <a:xfrm>
            <a:off x="290712" y="214119"/>
            <a:ext cx="4008747" cy="65795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Post-fire Planting</a:t>
            </a:r>
            <a:endParaRPr lang="en-US" sz="3200" dirty="0"/>
          </a:p>
        </p:txBody>
      </p:sp>
      <p:pic>
        <p:nvPicPr>
          <p:cNvPr id="4" name="Picture 3" descr="UNADJUSTEDNONRAW_thumb_4a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459" y="214119"/>
            <a:ext cx="4590541" cy="3442906"/>
          </a:xfrm>
          <a:prstGeom prst="rect">
            <a:avLst/>
          </a:prstGeom>
        </p:spPr>
      </p:pic>
      <p:pic>
        <p:nvPicPr>
          <p:cNvPr id="5" name="Picture 4" descr="UNADJUSTEDNONRAW_thumb_58e5.jpg"/>
          <p:cNvPicPr>
            <a:picLocks noChangeAspect="1"/>
          </p:cNvPicPr>
          <p:nvPr/>
        </p:nvPicPr>
        <p:blipFill rotWithShape="1">
          <a:blip r:embed="rId4">
            <a:extLst>
              <a:ext uri="{28A0092B-C50C-407E-A947-70E740481C1C}">
                <a14:useLocalDpi xmlns:a14="http://schemas.microsoft.com/office/drawing/2010/main" val="0"/>
              </a:ext>
            </a:extLst>
          </a:blip>
          <a:srcRect l="24027" t="9260" r="24306" b="36112"/>
          <a:stretch/>
        </p:blipFill>
        <p:spPr>
          <a:xfrm>
            <a:off x="5600701" y="3819526"/>
            <a:ext cx="3543299" cy="2809874"/>
          </a:xfrm>
          <a:prstGeom prst="rect">
            <a:avLst/>
          </a:prstGeom>
        </p:spPr>
      </p:pic>
    </p:spTree>
    <p:extLst>
      <p:ext uri="{BB962C8B-B14F-4D97-AF65-F5344CB8AC3E}">
        <p14:creationId xmlns:p14="http://schemas.microsoft.com/office/powerpoint/2010/main" val="3489268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06704" y="244548"/>
            <a:ext cx="7761836" cy="1200328"/>
          </a:xfrm>
          <a:prstGeom prst="rect">
            <a:avLst/>
          </a:prstGeom>
          <a:noFill/>
        </p:spPr>
        <p:txBody>
          <a:bodyPr wrap="none" rtlCol="0">
            <a:spAutoFit/>
          </a:bodyPr>
          <a:lstStyle/>
          <a:p>
            <a:r>
              <a:rPr lang="en-US" sz="2800" dirty="0" smtClean="0"/>
              <a:t>What is most important for each response variable? </a:t>
            </a:r>
          </a:p>
          <a:p>
            <a:r>
              <a:rPr lang="en-US" sz="2400" dirty="0" smtClean="0"/>
              <a:t>Tested with GLMM model </a:t>
            </a:r>
          </a:p>
          <a:p>
            <a:r>
              <a:rPr lang="en-US" sz="2000" dirty="0" smtClean="0"/>
              <a:t>(generalized linear mixed model, stake row as random effect)</a:t>
            </a:r>
            <a:endParaRPr lang="en-US" sz="2000" dirty="0"/>
          </a:p>
        </p:txBody>
      </p:sp>
      <p:pic>
        <p:nvPicPr>
          <p:cNvPr id="5" name="Picture 4"/>
          <p:cNvPicPr>
            <a:picLocks noChangeAspect="1"/>
          </p:cNvPicPr>
          <p:nvPr/>
        </p:nvPicPr>
        <p:blipFill rotWithShape="1">
          <a:blip r:embed="rId2"/>
          <a:srcRect r="6106" b="3857"/>
          <a:stretch/>
        </p:blipFill>
        <p:spPr>
          <a:xfrm>
            <a:off x="200624" y="1714500"/>
            <a:ext cx="8837874" cy="4330700"/>
          </a:xfrm>
          <a:prstGeom prst="rect">
            <a:avLst/>
          </a:prstGeom>
        </p:spPr>
      </p:pic>
    </p:spTree>
    <p:extLst>
      <p:ext uri="{BB962C8B-B14F-4D97-AF65-F5344CB8AC3E}">
        <p14:creationId xmlns:p14="http://schemas.microsoft.com/office/powerpoint/2010/main" val="2890732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00" y="771655"/>
            <a:ext cx="5552146" cy="2554545"/>
          </a:xfrm>
          <a:prstGeom prst="rect">
            <a:avLst/>
          </a:prstGeom>
          <a:noFill/>
        </p:spPr>
        <p:txBody>
          <a:bodyPr wrap="none" rtlCol="0">
            <a:spAutoFit/>
          </a:bodyPr>
          <a:lstStyle/>
          <a:p>
            <a:r>
              <a:rPr lang="en-US" sz="2000" dirty="0" smtClean="0"/>
              <a:t>Seedling establishment in severely burned areas:</a:t>
            </a:r>
            <a:endParaRPr lang="en-US" sz="2000" dirty="0"/>
          </a:p>
          <a:p>
            <a:pPr lvl="1"/>
            <a:r>
              <a:rPr lang="en-US" sz="2000" dirty="0" smtClean="0"/>
              <a:t>Natural regeneration; </a:t>
            </a:r>
            <a:r>
              <a:rPr lang="en-US" sz="2000" b="1" dirty="0" smtClean="0"/>
              <a:t>Planting</a:t>
            </a:r>
          </a:p>
          <a:p>
            <a:endParaRPr lang="en-US" sz="2000" dirty="0" smtClean="0"/>
          </a:p>
          <a:p>
            <a:r>
              <a:rPr lang="en-US" sz="2000" dirty="0" smtClean="0"/>
              <a:t>Increasing extreme fire behavior and size </a:t>
            </a:r>
          </a:p>
          <a:p>
            <a:r>
              <a:rPr lang="en-US" sz="2000" dirty="0"/>
              <a:t>	</a:t>
            </a:r>
            <a:r>
              <a:rPr lang="en-US" sz="2000" dirty="0" smtClean="0"/>
              <a:t>2020 fires added to backlog of needed planting</a:t>
            </a:r>
            <a:endParaRPr lang="en-US" sz="2000" dirty="0"/>
          </a:p>
          <a:p>
            <a:r>
              <a:rPr lang="en-US" sz="2000" dirty="0" smtClean="0"/>
              <a:t>	REPLANT act increasing pace of planting</a:t>
            </a:r>
          </a:p>
          <a:p>
            <a:endParaRPr lang="en-US" sz="2000" dirty="0" smtClean="0"/>
          </a:p>
          <a:p>
            <a:r>
              <a:rPr lang="en-US" sz="2000" dirty="0" smtClean="0"/>
              <a:t>Monitoring needed to ensure success</a:t>
            </a:r>
            <a:endParaRPr lang="en-US" sz="2000" dirty="0"/>
          </a:p>
        </p:txBody>
      </p:sp>
      <p:sp>
        <p:nvSpPr>
          <p:cNvPr id="3" name="TextBox 2"/>
          <p:cNvSpPr txBox="1"/>
          <p:nvPr/>
        </p:nvSpPr>
        <p:spPr>
          <a:xfrm>
            <a:off x="0" y="60333"/>
            <a:ext cx="9144000" cy="954107"/>
          </a:xfrm>
          <a:prstGeom prst="rect">
            <a:avLst/>
          </a:prstGeom>
          <a:noFill/>
        </p:spPr>
        <p:txBody>
          <a:bodyPr wrap="square" rtlCol="0">
            <a:spAutoFit/>
          </a:bodyPr>
          <a:lstStyle/>
          <a:p>
            <a:pPr algn="ctr"/>
            <a:r>
              <a:rPr lang="en-US" sz="2800" b="1" dirty="0" smtClean="0"/>
              <a:t>Post</a:t>
            </a:r>
            <a:r>
              <a:rPr lang="en-US" sz="2800" b="1" dirty="0"/>
              <a:t>-fire </a:t>
            </a:r>
            <a:r>
              <a:rPr lang="en-US" sz="2800" b="1" dirty="0" smtClean="0"/>
              <a:t>forests: </a:t>
            </a:r>
            <a:r>
              <a:rPr lang="en-US" sz="2800" b="1" dirty="0"/>
              <a:t>Potential for vegetation type conversion</a:t>
            </a:r>
          </a:p>
          <a:p>
            <a:pPr algn="ctr"/>
            <a:endParaRPr lang="en-US" sz="2800" b="1" dirty="0"/>
          </a:p>
        </p:txBody>
      </p:sp>
      <p:sp>
        <p:nvSpPr>
          <p:cNvPr id="7" name="Rectangle 6"/>
          <p:cNvSpPr/>
          <p:nvPr/>
        </p:nvSpPr>
        <p:spPr>
          <a:xfrm>
            <a:off x="5279394" y="6120636"/>
            <a:ext cx="3864606" cy="769441"/>
          </a:xfrm>
          <a:prstGeom prst="rect">
            <a:avLst/>
          </a:prstGeom>
        </p:spPr>
        <p:txBody>
          <a:bodyPr wrap="square">
            <a:spAutoFit/>
          </a:bodyPr>
          <a:lstStyle/>
          <a:p>
            <a:r>
              <a:rPr lang="en-US" sz="1100" dirty="0"/>
              <a:t>Chapman TB, </a:t>
            </a:r>
            <a:r>
              <a:rPr lang="en-US" sz="1100" dirty="0" err="1"/>
              <a:t>Schoennagel</a:t>
            </a:r>
            <a:r>
              <a:rPr lang="en-US" sz="1100" dirty="0"/>
              <a:t> T, Veblen TT, Rodman KC (2020</a:t>
            </a:r>
            <a:r>
              <a:rPr lang="en-US" sz="1100" dirty="0" smtClean="0"/>
              <a:t>) </a:t>
            </a:r>
            <a:r>
              <a:rPr lang="en-US" sz="1100" dirty="0"/>
              <a:t>Still standing: Recent patterns of post-fire conifer refugia in ponderosa pine-dominated forests of the Colorado Front </a:t>
            </a:r>
            <a:r>
              <a:rPr lang="en-US" sz="1100" dirty="0" smtClean="0"/>
              <a:t>Range. </a:t>
            </a:r>
            <a:r>
              <a:rPr lang="en-US" sz="1100" dirty="0" smtClean="0"/>
              <a:t>PLoS </a:t>
            </a:r>
            <a:r>
              <a:rPr lang="en-US" sz="1100" dirty="0"/>
              <a:t>ONE 15(1): e0226926</a:t>
            </a:r>
            <a:r>
              <a:rPr lang="en-US" sz="1100" dirty="0" smtClean="0"/>
              <a:t>.</a:t>
            </a:r>
            <a:endParaRPr lang="en-US" sz="1100" dirty="0"/>
          </a:p>
        </p:txBody>
      </p:sp>
      <p:pic>
        <p:nvPicPr>
          <p:cNvPr id="8" name="Picture 7" descr="UNADJUSTEDNONRAW_thumb_588f.jpg"/>
          <p:cNvPicPr>
            <a:picLocks noChangeAspect="1"/>
          </p:cNvPicPr>
          <p:nvPr/>
        </p:nvPicPr>
        <p:blipFill rotWithShape="1">
          <a:blip r:embed="rId3">
            <a:extLst>
              <a:ext uri="{28A0092B-C50C-407E-A947-70E740481C1C}">
                <a14:useLocalDpi xmlns:a14="http://schemas.microsoft.com/office/drawing/2010/main" val="0"/>
              </a:ext>
            </a:extLst>
          </a:blip>
          <a:srcRect t="9580"/>
          <a:stretch/>
        </p:blipFill>
        <p:spPr>
          <a:xfrm>
            <a:off x="257100" y="3452145"/>
            <a:ext cx="5022294" cy="3405855"/>
          </a:xfrm>
          <a:prstGeom prst="rect">
            <a:avLst/>
          </a:prstGeom>
        </p:spPr>
      </p:pic>
      <p:pic>
        <p:nvPicPr>
          <p:cNvPr id="10" name="Picture 9"/>
          <p:cNvPicPr>
            <a:picLocks noChangeAspect="1"/>
          </p:cNvPicPr>
          <p:nvPr/>
        </p:nvPicPr>
        <p:blipFill rotWithShape="1">
          <a:blip r:embed="rId4"/>
          <a:srcRect l="18856" r="46034" b="25836"/>
          <a:stretch/>
        </p:blipFill>
        <p:spPr>
          <a:xfrm>
            <a:off x="6168463" y="771655"/>
            <a:ext cx="2183335" cy="5376332"/>
          </a:xfrm>
          <a:prstGeom prst="rect">
            <a:avLst/>
          </a:prstGeom>
        </p:spPr>
      </p:pic>
    </p:spTree>
    <p:extLst>
      <p:ext uri="{BB962C8B-B14F-4D97-AF65-F5344CB8AC3E}">
        <p14:creationId xmlns:p14="http://schemas.microsoft.com/office/powerpoint/2010/main" val="3771462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704" y="1121780"/>
            <a:ext cx="7750659" cy="1323439"/>
          </a:xfrm>
          <a:prstGeom prst="rect">
            <a:avLst/>
          </a:prstGeom>
        </p:spPr>
        <p:txBody>
          <a:bodyPr wrap="square">
            <a:spAutoFit/>
          </a:bodyPr>
          <a:lstStyle/>
          <a:p>
            <a:r>
              <a:rPr lang="en-US" sz="2000" dirty="0" smtClean="0"/>
              <a:t>Tree planting:</a:t>
            </a:r>
          </a:p>
          <a:p>
            <a:pPr marL="461963"/>
            <a:r>
              <a:rPr lang="en-US" sz="2000" dirty="0" smtClean="0"/>
              <a:t>Important tool to nudge the trajectory of post-fire landscapes towards desired conditions</a:t>
            </a:r>
          </a:p>
          <a:p>
            <a:pPr marL="461963"/>
            <a:r>
              <a:rPr lang="en-US" sz="2000" dirty="0" smtClean="0"/>
              <a:t>Particularly in areas where seed source is limited</a:t>
            </a:r>
          </a:p>
        </p:txBody>
      </p:sp>
      <p:sp>
        <p:nvSpPr>
          <p:cNvPr id="3" name="TextBox 2"/>
          <p:cNvSpPr txBox="1"/>
          <p:nvPr/>
        </p:nvSpPr>
        <p:spPr>
          <a:xfrm>
            <a:off x="0" y="357970"/>
            <a:ext cx="9144000" cy="523220"/>
          </a:xfrm>
          <a:prstGeom prst="rect">
            <a:avLst/>
          </a:prstGeom>
          <a:noFill/>
        </p:spPr>
        <p:txBody>
          <a:bodyPr wrap="square" rtlCol="0">
            <a:spAutoFit/>
          </a:bodyPr>
          <a:lstStyle/>
          <a:p>
            <a:pPr algn="ctr"/>
            <a:r>
              <a:rPr lang="en-US" sz="2800" b="1" dirty="0" smtClean="0"/>
              <a:t>Planting for Restoration</a:t>
            </a:r>
            <a:endParaRPr lang="en-US" sz="2800" dirty="0"/>
          </a:p>
        </p:txBody>
      </p:sp>
      <p:pic>
        <p:nvPicPr>
          <p:cNvPr id="4" name="Picture 3" descr="UNADJUSTEDNONRAW_thumb_64ba.jpg"/>
          <p:cNvPicPr>
            <a:picLocks noChangeAspect="1"/>
          </p:cNvPicPr>
          <p:nvPr/>
        </p:nvPicPr>
        <p:blipFill rotWithShape="1">
          <a:blip r:embed="rId3">
            <a:extLst>
              <a:ext uri="{28A0092B-C50C-407E-A947-70E740481C1C}">
                <a14:useLocalDpi xmlns:a14="http://schemas.microsoft.com/office/drawing/2010/main" val="0"/>
              </a:ext>
            </a:extLst>
          </a:blip>
          <a:srcRect t="22559" b="17172"/>
          <a:stretch/>
        </p:blipFill>
        <p:spPr>
          <a:xfrm>
            <a:off x="0" y="2724726"/>
            <a:ext cx="9144000" cy="4133273"/>
          </a:xfrm>
          <a:prstGeom prst="rect">
            <a:avLst/>
          </a:prstGeom>
        </p:spPr>
      </p:pic>
    </p:spTree>
    <p:extLst>
      <p:ext uri="{BB962C8B-B14F-4D97-AF65-F5344CB8AC3E}">
        <p14:creationId xmlns:p14="http://schemas.microsoft.com/office/powerpoint/2010/main" val="3221375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sionary Reforestation 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56" y="3005450"/>
            <a:ext cx="4672577" cy="3504433"/>
          </a:xfrm>
          <a:prstGeom prst="rect">
            <a:avLst/>
          </a:prstGeom>
        </p:spPr>
      </p:pic>
      <p:sp>
        <p:nvSpPr>
          <p:cNvPr id="3" name="Rectangle 2"/>
          <p:cNvSpPr/>
          <p:nvPr/>
        </p:nvSpPr>
        <p:spPr>
          <a:xfrm>
            <a:off x="5224952" y="3102604"/>
            <a:ext cx="3812222" cy="707886"/>
          </a:xfrm>
          <a:prstGeom prst="rect">
            <a:avLst/>
          </a:prstGeom>
        </p:spPr>
        <p:txBody>
          <a:bodyPr wrap="square">
            <a:spAutoFit/>
          </a:bodyPr>
          <a:lstStyle/>
          <a:p>
            <a:r>
              <a:rPr lang="en-US" sz="2000" dirty="0"/>
              <a:t>Typically nursery grown 1-yr seedlings from collected local seed</a:t>
            </a:r>
          </a:p>
        </p:txBody>
      </p:sp>
      <p:pic>
        <p:nvPicPr>
          <p:cNvPr id="4" name="Picture 3"/>
          <p:cNvPicPr>
            <a:picLocks noChangeAspect="1"/>
          </p:cNvPicPr>
          <p:nvPr/>
        </p:nvPicPr>
        <p:blipFill rotWithShape="1">
          <a:blip r:embed="rId4"/>
          <a:srcRect l="5357" r="19643"/>
          <a:stretch/>
        </p:blipFill>
        <p:spPr>
          <a:xfrm>
            <a:off x="3150596" y="358823"/>
            <a:ext cx="2442924" cy="2442924"/>
          </a:xfrm>
          <a:prstGeom prst="rect">
            <a:avLst/>
          </a:prstGeom>
        </p:spPr>
      </p:pic>
      <p:pic>
        <p:nvPicPr>
          <p:cNvPr id="5" name="Picture 4"/>
          <p:cNvPicPr>
            <a:picLocks noChangeAspect="1"/>
          </p:cNvPicPr>
          <p:nvPr/>
        </p:nvPicPr>
        <p:blipFill rotWithShape="1">
          <a:blip r:embed="rId5"/>
          <a:srcRect l="16854" r="8314"/>
          <a:stretch/>
        </p:blipFill>
        <p:spPr>
          <a:xfrm>
            <a:off x="5709850" y="358823"/>
            <a:ext cx="3228150" cy="2426566"/>
          </a:xfrm>
          <a:prstGeom prst="rect">
            <a:avLst/>
          </a:prstGeom>
        </p:spPr>
      </p:pic>
      <p:sp>
        <p:nvSpPr>
          <p:cNvPr id="6" name="TextBox 5"/>
          <p:cNvSpPr txBox="1"/>
          <p:nvPr/>
        </p:nvSpPr>
        <p:spPr>
          <a:xfrm>
            <a:off x="5224952" y="4302658"/>
            <a:ext cx="3919048" cy="2246769"/>
          </a:xfrm>
          <a:prstGeom prst="rect">
            <a:avLst/>
          </a:prstGeom>
          <a:noFill/>
        </p:spPr>
        <p:txBody>
          <a:bodyPr wrap="square" rtlCol="0">
            <a:spAutoFit/>
          </a:bodyPr>
          <a:lstStyle/>
          <a:p>
            <a:r>
              <a:rPr lang="en-US" sz="2000" dirty="0" smtClean="0"/>
              <a:t>Transported in refrigerated trucks to the planting site</a:t>
            </a:r>
          </a:p>
          <a:p>
            <a:endParaRPr lang="en-US" sz="2000" dirty="0"/>
          </a:p>
          <a:p>
            <a:r>
              <a:rPr lang="en-US" sz="2000" dirty="0" smtClean="0"/>
              <a:t>Planted out to project specifications</a:t>
            </a:r>
          </a:p>
          <a:p>
            <a:r>
              <a:rPr lang="en-US" sz="2000" dirty="0"/>
              <a:t>	</a:t>
            </a:r>
            <a:r>
              <a:rPr lang="en-US" sz="2000" dirty="0" smtClean="0"/>
              <a:t>Tree density</a:t>
            </a:r>
          </a:p>
          <a:p>
            <a:r>
              <a:rPr lang="en-US" sz="2000" dirty="0"/>
              <a:t>	</a:t>
            </a:r>
            <a:r>
              <a:rPr lang="en-US" sz="2000" dirty="0" smtClean="0"/>
              <a:t>Site prep</a:t>
            </a:r>
          </a:p>
          <a:p>
            <a:r>
              <a:rPr lang="en-US" sz="2000" dirty="0"/>
              <a:t>	</a:t>
            </a:r>
            <a:r>
              <a:rPr lang="en-US" sz="2000" dirty="0" smtClean="0"/>
              <a:t>Stake row setup for monitoring</a:t>
            </a:r>
            <a:endParaRPr lang="en-US" sz="2000" dirty="0" smtClean="0"/>
          </a:p>
        </p:txBody>
      </p:sp>
      <p:pic>
        <p:nvPicPr>
          <p:cNvPr id="7" name="Picture 6" descr="2019-10-08 cones drying at MEF salton.JPG"/>
          <p:cNvPicPr>
            <a:picLocks noChangeAspect="1"/>
          </p:cNvPicPr>
          <p:nvPr/>
        </p:nvPicPr>
        <p:blipFill rotWithShape="1">
          <a:blip r:embed="rId6">
            <a:extLst>
              <a:ext uri="{28A0092B-C50C-407E-A947-70E740481C1C}">
                <a14:useLocalDpi xmlns:a14="http://schemas.microsoft.com/office/drawing/2010/main" val="0"/>
              </a:ext>
            </a:extLst>
          </a:blip>
          <a:srcRect l="24480" t="12874" r="13628" b="18769"/>
          <a:stretch/>
        </p:blipFill>
        <p:spPr>
          <a:xfrm>
            <a:off x="67859" y="358823"/>
            <a:ext cx="2929367" cy="2426566"/>
          </a:xfrm>
          <a:prstGeom prst="rect">
            <a:avLst/>
          </a:prstGeom>
        </p:spPr>
      </p:pic>
    </p:spTree>
    <p:extLst>
      <p:ext uri="{BB962C8B-B14F-4D97-AF65-F5344CB8AC3E}">
        <p14:creationId xmlns:p14="http://schemas.microsoft.com/office/powerpoint/2010/main" val="11248281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0744" cy="6462645"/>
          </a:xfrm>
          <a:prstGeom prst="rect">
            <a:avLst/>
          </a:prstGeom>
        </p:spPr>
      </p:pic>
      <p:sp>
        <p:nvSpPr>
          <p:cNvPr id="3" name="TextBox 2"/>
          <p:cNvSpPr txBox="1"/>
          <p:nvPr/>
        </p:nvSpPr>
        <p:spPr>
          <a:xfrm>
            <a:off x="683188" y="5194056"/>
            <a:ext cx="941283" cy="369332"/>
          </a:xfrm>
          <a:prstGeom prst="rect">
            <a:avLst/>
          </a:prstGeom>
          <a:noFill/>
        </p:spPr>
        <p:txBody>
          <a:bodyPr wrap="none" rtlCol="0">
            <a:spAutoFit/>
          </a:bodyPr>
          <a:lstStyle/>
          <a:p>
            <a:r>
              <a:rPr lang="en-US" dirty="0" smtClean="0"/>
              <a:t>Severity</a:t>
            </a:r>
            <a:endParaRPr lang="en-US" dirty="0"/>
          </a:p>
        </p:txBody>
      </p:sp>
      <p:sp>
        <p:nvSpPr>
          <p:cNvPr id="5" name="TextBox 4"/>
          <p:cNvSpPr txBox="1"/>
          <p:nvPr/>
        </p:nvSpPr>
        <p:spPr>
          <a:xfrm>
            <a:off x="4576411" y="936"/>
            <a:ext cx="4574334" cy="1815882"/>
          </a:xfrm>
          <a:prstGeom prst="rect">
            <a:avLst/>
          </a:prstGeom>
          <a:noFill/>
        </p:spPr>
        <p:txBody>
          <a:bodyPr wrap="square" rtlCol="0">
            <a:spAutoFit/>
          </a:bodyPr>
          <a:lstStyle/>
          <a:p>
            <a:pPr algn="ctr"/>
            <a:r>
              <a:rPr lang="en-US" sz="2800" b="1" dirty="0" smtClean="0">
                <a:solidFill>
                  <a:srgbClr val="FFFFFF"/>
                </a:solidFill>
              </a:rPr>
              <a:t>Cold Springs Fire: July 2016</a:t>
            </a:r>
          </a:p>
          <a:p>
            <a:pPr algn="ctr"/>
            <a:r>
              <a:rPr lang="en-US" sz="2800" b="1" dirty="0" smtClean="0">
                <a:solidFill>
                  <a:srgbClr val="FFFFFF"/>
                </a:solidFill>
              </a:rPr>
              <a:t>Nederland, CO</a:t>
            </a:r>
          </a:p>
          <a:p>
            <a:pPr algn="ctr"/>
            <a:r>
              <a:rPr lang="en-US" sz="2800" b="1" dirty="0" smtClean="0">
                <a:solidFill>
                  <a:srgbClr val="FFFFFF"/>
                </a:solidFill>
              </a:rPr>
              <a:t>528 acres</a:t>
            </a:r>
          </a:p>
          <a:p>
            <a:pPr algn="ctr"/>
            <a:r>
              <a:rPr lang="en-US" sz="2800" b="1" dirty="0" smtClean="0">
                <a:solidFill>
                  <a:srgbClr val="FFFFFF"/>
                </a:solidFill>
              </a:rPr>
              <a:t>Upper montane forest</a:t>
            </a:r>
            <a:endParaRPr lang="en-US" sz="2800" b="1" dirty="0">
              <a:solidFill>
                <a:srgbClr val="FFFFFF"/>
              </a:solidFill>
            </a:endParaRPr>
          </a:p>
        </p:txBody>
      </p:sp>
      <p:sp>
        <p:nvSpPr>
          <p:cNvPr id="6" name="Rectangle 5"/>
          <p:cNvSpPr/>
          <p:nvPr/>
        </p:nvSpPr>
        <p:spPr>
          <a:xfrm>
            <a:off x="4295735" y="4187573"/>
            <a:ext cx="4848266" cy="2291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50763" y="6162586"/>
            <a:ext cx="4355868" cy="707886"/>
          </a:xfrm>
          <a:prstGeom prst="rect">
            <a:avLst/>
          </a:prstGeom>
          <a:noFill/>
        </p:spPr>
        <p:txBody>
          <a:bodyPr wrap="square" rtlCol="0">
            <a:spAutoFit/>
          </a:bodyPr>
          <a:lstStyle/>
          <a:p>
            <a:r>
              <a:rPr lang="en-US" sz="2000" dirty="0" smtClean="0"/>
              <a:t>8 </a:t>
            </a:r>
            <a:r>
              <a:rPr lang="en-US" sz="2000" dirty="0" smtClean="0"/>
              <a:t>homes lost, human </a:t>
            </a:r>
            <a:r>
              <a:rPr lang="en-US" sz="2000" dirty="0" smtClean="0"/>
              <a:t>caused</a:t>
            </a:r>
          </a:p>
          <a:p>
            <a:r>
              <a:rPr lang="en-US" sz="2000" dirty="0" smtClean="0"/>
              <a:t>92 acres planted in 2018</a:t>
            </a:r>
            <a:endParaRPr lang="en-US" sz="2000" dirty="0"/>
          </a:p>
        </p:txBody>
      </p:sp>
      <p:pic>
        <p:nvPicPr>
          <p:cNvPr id="8" name="Picture 7" descr="UNADJUSTEDNONRAW_thumb_4b85.jpg"/>
          <p:cNvPicPr>
            <a:picLocks noChangeAspect="1"/>
          </p:cNvPicPr>
          <p:nvPr/>
        </p:nvPicPr>
        <p:blipFill rotWithShape="1">
          <a:blip r:embed="rId4">
            <a:extLst>
              <a:ext uri="{28A0092B-C50C-407E-A947-70E740481C1C}">
                <a14:useLocalDpi xmlns:a14="http://schemas.microsoft.com/office/drawing/2010/main" val="0"/>
              </a:ext>
            </a:extLst>
          </a:blip>
          <a:srcRect l="7471" t="18677" r="4497" b="11486"/>
          <a:stretch/>
        </p:blipFill>
        <p:spPr>
          <a:xfrm>
            <a:off x="4641549" y="4187573"/>
            <a:ext cx="4509196" cy="2682899"/>
          </a:xfrm>
          <a:prstGeom prst="rect">
            <a:avLst/>
          </a:prstGeom>
        </p:spPr>
      </p:pic>
    </p:spTree>
    <p:extLst>
      <p:ext uri="{BB962C8B-B14F-4D97-AF65-F5344CB8AC3E}">
        <p14:creationId xmlns:p14="http://schemas.microsoft.com/office/powerpoint/2010/main" val="18274297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578" y="879516"/>
            <a:ext cx="4044044" cy="5632311"/>
          </a:xfrm>
          <a:prstGeom prst="rect">
            <a:avLst/>
          </a:prstGeom>
        </p:spPr>
        <p:txBody>
          <a:bodyPr wrap="square">
            <a:spAutoFit/>
          </a:bodyPr>
          <a:lstStyle/>
          <a:p>
            <a:r>
              <a:rPr lang="en-US" sz="2000" u="sng" dirty="0"/>
              <a:t>Planted in 2018, 92 </a:t>
            </a:r>
            <a:r>
              <a:rPr lang="en-US" sz="2000" u="sng" dirty="0" smtClean="0"/>
              <a:t>acres</a:t>
            </a:r>
            <a:endParaRPr lang="en-US" sz="2000" u="sng" dirty="0"/>
          </a:p>
          <a:p>
            <a:r>
              <a:rPr lang="en-US" sz="2000" dirty="0" smtClean="0"/>
              <a:t>Multiple </a:t>
            </a:r>
            <a:r>
              <a:rPr lang="en-US" sz="2000" dirty="0" smtClean="0"/>
              <a:t>species </a:t>
            </a:r>
            <a:r>
              <a:rPr lang="en-US" sz="2000" dirty="0" smtClean="0"/>
              <a:t>planted</a:t>
            </a:r>
          </a:p>
          <a:p>
            <a:endParaRPr lang="en-US" sz="2000" u="sng" dirty="0" smtClean="0"/>
          </a:p>
          <a:p>
            <a:r>
              <a:rPr lang="en-US" sz="2000" u="sng" dirty="0" smtClean="0"/>
              <a:t>Ponderosa</a:t>
            </a:r>
            <a:r>
              <a:rPr lang="en-US" sz="2000" u="sng" dirty="0" smtClean="0"/>
              <a:t>, limber, Douglas-fir</a:t>
            </a:r>
          </a:p>
          <a:p>
            <a:pPr marL="342900" indent="-342900">
              <a:buFont typeface="Arial"/>
              <a:buChar char="•"/>
            </a:pPr>
            <a:r>
              <a:rPr lang="en-US" sz="2000" dirty="0" smtClean="0"/>
              <a:t>Present on site before fire</a:t>
            </a:r>
          </a:p>
          <a:p>
            <a:pPr marL="342900" indent="-342900">
              <a:buFont typeface="Arial"/>
              <a:buChar char="•"/>
            </a:pPr>
            <a:r>
              <a:rPr lang="en-US" sz="2000" dirty="0" smtClean="0"/>
              <a:t>Likely to survive in future</a:t>
            </a:r>
          </a:p>
          <a:p>
            <a:pPr marL="342900" indent="-342900">
              <a:buFont typeface="Arial"/>
              <a:buChar char="•"/>
            </a:pPr>
            <a:r>
              <a:rPr lang="en-US" sz="2000" dirty="0" smtClean="0"/>
              <a:t>Unlikely to regenerate naturally</a:t>
            </a:r>
          </a:p>
          <a:p>
            <a:pPr marL="800100" lvl="1" indent="-342900">
              <a:buFont typeface="Arial"/>
              <a:buChar char="•"/>
            </a:pPr>
            <a:r>
              <a:rPr lang="en-US" sz="2000" dirty="0" smtClean="0"/>
              <a:t>Plentiful lodgepole </a:t>
            </a:r>
            <a:r>
              <a:rPr lang="en-US" sz="2000" dirty="0" err="1" smtClean="0"/>
              <a:t>regen</a:t>
            </a:r>
            <a:endParaRPr lang="en-US" sz="2000" dirty="0" smtClean="0"/>
          </a:p>
          <a:p>
            <a:endParaRPr lang="en-US" sz="2000" dirty="0" smtClean="0"/>
          </a:p>
          <a:p>
            <a:endParaRPr lang="en-US" sz="2000" dirty="0" smtClean="0"/>
          </a:p>
          <a:p>
            <a:r>
              <a:rPr lang="en-US" sz="2000" u="sng" dirty="0"/>
              <a:t>Planted by volunteers</a:t>
            </a:r>
          </a:p>
          <a:p>
            <a:r>
              <a:rPr lang="en-US" sz="2000" dirty="0"/>
              <a:t>Many stake rows placed (300 trees)</a:t>
            </a:r>
          </a:p>
          <a:p>
            <a:endParaRPr lang="en-US" sz="2000" dirty="0" smtClean="0"/>
          </a:p>
          <a:p>
            <a:endParaRPr lang="en-US" sz="2000" dirty="0" smtClean="0"/>
          </a:p>
          <a:p>
            <a:r>
              <a:rPr lang="en-US" sz="2000" u="sng" dirty="0" smtClean="0"/>
              <a:t>Seed source</a:t>
            </a:r>
          </a:p>
          <a:p>
            <a:pPr marL="342900" indent="-342900">
              <a:buFont typeface="Arial"/>
              <a:buChar char="•"/>
            </a:pPr>
            <a:r>
              <a:rPr lang="en-US" sz="2000" dirty="0" smtClean="0"/>
              <a:t>Within NF </a:t>
            </a:r>
          </a:p>
          <a:p>
            <a:pPr marL="342900" indent="-342900">
              <a:buFont typeface="Arial"/>
              <a:buChar char="•"/>
            </a:pPr>
            <a:r>
              <a:rPr lang="en-US" sz="2000" dirty="0" smtClean="0"/>
              <a:t>From similar elevation/site</a:t>
            </a:r>
          </a:p>
          <a:p>
            <a:endParaRPr lang="en-US" sz="2000" u="sng" dirty="0" smtClean="0"/>
          </a:p>
        </p:txBody>
      </p:sp>
      <p:sp>
        <p:nvSpPr>
          <p:cNvPr id="3" name="TextBox 2"/>
          <p:cNvSpPr txBox="1"/>
          <p:nvPr/>
        </p:nvSpPr>
        <p:spPr>
          <a:xfrm>
            <a:off x="320578" y="172040"/>
            <a:ext cx="3186890" cy="584776"/>
          </a:xfrm>
          <a:prstGeom prst="rect">
            <a:avLst/>
          </a:prstGeom>
          <a:noFill/>
        </p:spPr>
        <p:txBody>
          <a:bodyPr wrap="none" rtlCol="0">
            <a:spAutoFit/>
          </a:bodyPr>
          <a:lstStyle/>
          <a:p>
            <a:r>
              <a:rPr lang="en-US" sz="3200" dirty="0" smtClean="0"/>
              <a:t>Important Factors</a:t>
            </a:r>
            <a:endParaRPr lang="en-US" sz="3200" dirty="0"/>
          </a:p>
        </p:txBody>
      </p:sp>
      <p:pic>
        <p:nvPicPr>
          <p:cNvPr id="4" name="Picture 3" descr="UNADJUSTEDNONRAW_thumb_4b7c.jpg"/>
          <p:cNvPicPr>
            <a:picLocks noChangeAspect="1"/>
          </p:cNvPicPr>
          <p:nvPr/>
        </p:nvPicPr>
        <p:blipFill rotWithShape="1">
          <a:blip r:embed="rId3">
            <a:extLst>
              <a:ext uri="{28A0092B-C50C-407E-A947-70E740481C1C}">
                <a14:useLocalDpi xmlns:a14="http://schemas.microsoft.com/office/drawing/2010/main" val="0"/>
              </a:ext>
            </a:extLst>
          </a:blip>
          <a:srcRect l="23333" r="25001"/>
          <a:stretch/>
        </p:blipFill>
        <p:spPr>
          <a:xfrm>
            <a:off x="4419600" y="0"/>
            <a:ext cx="4724400" cy="6858000"/>
          </a:xfrm>
          <a:prstGeom prst="rect">
            <a:avLst/>
          </a:prstGeom>
        </p:spPr>
      </p:pic>
    </p:spTree>
    <p:extLst>
      <p:ext uri="{BB962C8B-B14F-4D97-AF65-F5344CB8AC3E}">
        <p14:creationId xmlns:p14="http://schemas.microsoft.com/office/powerpoint/2010/main" val="34414861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254" y="285221"/>
            <a:ext cx="5388573" cy="1143000"/>
          </a:xfrm>
        </p:spPr>
        <p:txBody>
          <a:bodyPr>
            <a:normAutofit/>
          </a:bodyPr>
          <a:lstStyle/>
          <a:p>
            <a:pPr algn="l"/>
            <a:r>
              <a:rPr lang="en-US" sz="3200" dirty="0" smtClean="0"/>
              <a:t>What site </a:t>
            </a:r>
            <a:r>
              <a:rPr lang="en-US" sz="3200" dirty="0" smtClean="0"/>
              <a:t>and </a:t>
            </a:r>
            <a:r>
              <a:rPr lang="en-US" sz="3200" dirty="0" smtClean="0"/>
              <a:t>microsite factors promote seedling survival?</a:t>
            </a:r>
            <a:endParaRPr lang="en-US" sz="3200" dirty="0"/>
          </a:p>
        </p:txBody>
      </p:sp>
      <p:sp>
        <p:nvSpPr>
          <p:cNvPr id="5" name="Rectangle 4"/>
          <p:cNvSpPr/>
          <p:nvPr/>
        </p:nvSpPr>
        <p:spPr>
          <a:xfrm>
            <a:off x="299860" y="1679591"/>
            <a:ext cx="5462040" cy="1697901"/>
          </a:xfrm>
          <a:prstGeom prst="rect">
            <a:avLst/>
          </a:prstGeom>
        </p:spPr>
        <p:txBody>
          <a:bodyPr wrap="square">
            <a:spAutoFit/>
          </a:bodyPr>
          <a:lstStyle/>
          <a:p>
            <a:r>
              <a:rPr lang="en-US" sz="2400" u="sng" dirty="0" smtClean="0"/>
              <a:t>Site: similar across large area</a:t>
            </a:r>
          </a:p>
          <a:p>
            <a:pPr marL="342900" indent="-342900">
              <a:spcAft>
                <a:spcPts val="500"/>
              </a:spcAft>
              <a:buFont typeface="Arial"/>
              <a:buChar char="•"/>
            </a:pPr>
            <a:r>
              <a:rPr lang="en-US" sz="2400" dirty="0" smtClean="0"/>
              <a:t>Identify suitable planting units</a:t>
            </a:r>
          </a:p>
          <a:p>
            <a:pPr marL="342900" indent="-342900">
              <a:spcAft>
                <a:spcPts val="500"/>
              </a:spcAft>
              <a:buFont typeface="Arial"/>
              <a:buChar char="•"/>
            </a:pPr>
            <a:r>
              <a:rPr lang="en-US" sz="2400" b="1" dirty="0" smtClean="0"/>
              <a:t>Aspect</a:t>
            </a:r>
            <a:r>
              <a:rPr lang="en-US" sz="2400" dirty="0" smtClean="0"/>
              <a:t>, elevation, slope</a:t>
            </a:r>
          </a:p>
          <a:p>
            <a:pPr marL="800100" lvl="1" indent="-342900">
              <a:spcAft>
                <a:spcPts val="500"/>
              </a:spcAft>
              <a:buFont typeface="Arial"/>
              <a:buChar char="•"/>
            </a:pPr>
            <a:r>
              <a:rPr lang="en-US" sz="2400" dirty="0" smtClean="0"/>
              <a:t>Climate</a:t>
            </a:r>
            <a:endParaRPr lang="en-US" sz="2400" dirty="0"/>
          </a:p>
        </p:txBody>
      </p:sp>
      <p:pic>
        <p:nvPicPr>
          <p:cNvPr id="8" name="Picture 7" descr="IMG_7588.jpg"/>
          <p:cNvPicPr>
            <a:picLocks noChangeAspect="1"/>
          </p:cNvPicPr>
          <p:nvPr/>
        </p:nvPicPr>
        <p:blipFill rotWithShape="1">
          <a:blip r:embed="rId3">
            <a:extLst>
              <a:ext uri="{28A0092B-C50C-407E-A947-70E740481C1C}">
                <a14:useLocalDpi xmlns:a14="http://schemas.microsoft.com/office/drawing/2010/main" val="0"/>
              </a:ext>
            </a:extLst>
          </a:blip>
          <a:srcRect l="23271" t="6453" r="13925"/>
          <a:stretch/>
        </p:blipFill>
        <p:spPr>
          <a:xfrm>
            <a:off x="5688433" y="0"/>
            <a:ext cx="3455567" cy="6862786"/>
          </a:xfrm>
          <a:prstGeom prst="rect">
            <a:avLst/>
          </a:prstGeom>
        </p:spPr>
      </p:pic>
      <p:sp>
        <p:nvSpPr>
          <p:cNvPr id="6" name="Rectangle 5"/>
          <p:cNvSpPr/>
          <p:nvPr/>
        </p:nvSpPr>
        <p:spPr>
          <a:xfrm>
            <a:off x="299860" y="3793103"/>
            <a:ext cx="5194032" cy="2564805"/>
          </a:xfrm>
          <a:prstGeom prst="rect">
            <a:avLst/>
          </a:prstGeom>
        </p:spPr>
        <p:txBody>
          <a:bodyPr wrap="square">
            <a:spAutoFit/>
          </a:bodyPr>
          <a:lstStyle/>
          <a:p>
            <a:r>
              <a:rPr lang="en-US" sz="2400" u="sng" dirty="0" smtClean="0"/>
              <a:t>Microsite: affect microclimate</a:t>
            </a:r>
          </a:p>
          <a:p>
            <a:pPr marL="342900" indent="-342900">
              <a:spcAft>
                <a:spcPts val="500"/>
              </a:spcAft>
              <a:buFont typeface="Arial"/>
              <a:buChar char="•"/>
            </a:pPr>
            <a:r>
              <a:rPr lang="en-US" sz="2400" dirty="0" smtClean="0"/>
              <a:t>Individual seedling placement</a:t>
            </a:r>
          </a:p>
          <a:p>
            <a:pPr marL="342900" indent="-342900">
              <a:spcAft>
                <a:spcPts val="500"/>
              </a:spcAft>
              <a:buFont typeface="Arial"/>
              <a:buChar char="•"/>
            </a:pPr>
            <a:r>
              <a:rPr lang="en-US" sz="2400" b="1" dirty="0" smtClean="0"/>
              <a:t>Shade</a:t>
            </a:r>
            <a:r>
              <a:rPr lang="en-US" sz="2400" dirty="0" smtClean="0"/>
              <a:t> objects: log, stump, snag, rock</a:t>
            </a:r>
          </a:p>
          <a:p>
            <a:pPr marL="800100" lvl="1" indent="-342900">
              <a:spcAft>
                <a:spcPts val="500"/>
              </a:spcAft>
              <a:buFont typeface="Arial"/>
              <a:buChar char="•"/>
            </a:pPr>
            <a:r>
              <a:rPr lang="en-US" sz="2400" dirty="0" smtClean="0"/>
              <a:t>Shade roots of seedling ~2pm</a:t>
            </a:r>
          </a:p>
          <a:p>
            <a:pPr marL="342900" indent="-342900">
              <a:spcAft>
                <a:spcPts val="500"/>
              </a:spcAft>
              <a:buFont typeface="Arial"/>
              <a:buChar char="•"/>
            </a:pPr>
            <a:r>
              <a:rPr lang="en-US" sz="2400" b="1" dirty="0" smtClean="0"/>
              <a:t>Depression</a:t>
            </a:r>
          </a:p>
          <a:p>
            <a:pPr marL="800100" lvl="1" indent="-342900">
              <a:spcAft>
                <a:spcPts val="500"/>
              </a:spcAft>
              <a:buFont typeface="Arial"/>
              <a:buChar char="•"/>
            </a:pPr>
            <a:r>
              <a:rPr lang="en-US" sz="2400" dirty="0" smtClean="0"/>
              <a:t>Water would collect at seedling</a:t>
            </a:r>
          </a:p>
        </p:txBody>
      </p:sp>
    </p:spTree>
    <p:extLst>
      <p:ext uri="{BB962C8B-B14F-4D97-AF65-F5344CB8AC3E}">
        <p14:creationId xmlns:p14="http://schemas.microsoft.com/office/powerpoint/2010/main" val="19111428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4401" y="1471377"/>
            <a:ext cx="4934411" cy="4106252"/>
          </a:xfrm>
          <a:prstGeom prst="rect">
            <a:avLst/>
          </a:prstGeom>
        </p:spPr>
        <p:txBody>
          <a:bodyPr wrap="square">
            <a:spAutoFit/>
          </a:bodyPr>
          <a:lstStyle/>
          <a:p>
            <a:r>
              <a:rPr lang="en-US" sz="2400" dirty="0" smtClean="0"/>
              <a:t>At 4 growing seasons after planting:</a:t>
            </a:r>
          </a:p>
          <a:p>
            <a:endParaRPr lang="en-US" sz="2400" u="sng" dirty="0"/>
          </a:p>
          <a:p>
            <a:r>
              <a:rPr lang="en-US" sz="2400" u="sng" dirty="0" smtClean="0"/>
              <a:t>Survival</a:t>
            </a:r>
            <a:endParaRPr lang="en-US" sz="2400" dirty="0"/>
          </a:p>
          <a:p>
            <a:r>
              <a:rPr lang="en-US" sz="2400" dirty="0" smtClean="0"/>
              <a:t>Seedlings live or dead</a:t>
            </a:r>
          </a:p>
          <a:p>
            <a:pPr lvl="1">
              <a:spcAft>
                <a:spcPts val="500"/>
              </a:spcAft>
            </a:pPr>
            <a:endParaRPr lang="en-US" sz="2400" dirty="0" smtClean="0"/>
          </a:p>
          <a:p>
            <a:pPr>
              <a:spcAft>
                <a:spcPts val="500"/>
              </a:spcAft>
            </a:pPr>
            <a:r>
              <a:rPr lang="en-US" sz="2400" u="sng" dirty="0" smtClean="0"/>
              <a:t>Height</a:t>
            </a:r>
            <a:endParaRPr lang="en-US" sz="2400" dirty="0" smtClean="0"/>
          </a:p>
          <a:p>
            <a:pPr>
              <a:spcAft>
                <a:spcPts val="500"/>
              </a:spcAft>
            </a:pPr>
            <a:r>
              <a:rPr lang="en-US" sz="2400" dirty="0" smtClean="0"/>
              <a:t>Total seedling height</a:t>
            </a:r>
          </a:p>
          <a:p>
            <a:pPr>
              <a:spcAft>
                <a:spcPts val="500"/>
              </a:spcAft>
            </a:pPr>
            <a:endParaRPr lang="en-US" sz="2400" u="sng" dirty="0"/>
          </a:p>
          <a:p>
            <a:pPr>
              <a:spcAft>
                <a:spcPts val="500"/>
              </a:spcAft>
            </a:pPr>
            <a:r>
              <a:rPr lang="en-US" sz="2400" u="sng" dirty="0" smtClean="0"/>
              <a:t>Height Growth</a:t>
            </a:r>
            <a:endParaRPr lang="en-US" sz="2400" u="sng" dirty="0"/>
          </a:p>
          <a:p>
            <a:pPr>
              <a:spcAft>
                <a:spcPts val="500"/>
              </a:spcAft>
            </a:pPr>
            <a:r>
              <a:rPr lang="en-US" sz="2400" dirty="0" smtClean="0"/>
              <a:t>Height </a:t>
            </a:r>
            <a:r>
              <a:rPr lang="en-US" sz="2400" dirty="0" smtClean="0"/>
              <a:t>increase </a:t>
            </a:r>
            <a:r>
              <a:rPr lang="en-US" sz="2400" dirty="0" smtClean="0"/>
              <a:t>in 2021</a:t>
            </a:r>
          </a:p>
        </p:txBody>
      </p:sp>
      <p:pic>
        <p:nvPicPr>
          <p:cNvPr id="8" name="Picture 7" descr="IMG_7588.jpg"/>
          <p:cNvPicPr>
            <a:picLocks noChangeAspect="1"/>
          </p:cNvPicPr>
          <p:nvPr/>
        </p:nvPicPr>
        <p:blipFill rotWithShape="1">
          <a:blip r:embed="rId3">
            <a:extLst>
              <a:ext uri="{28A0092B-C50C-407E-A947-70E740481C1C}">
                <a14:useLocalDpi xmlns:a14="http://schemas.microsoft.com/office/drawing/2010/main" val="0"/>
              </a:ext>
            </a:extLst>
          </a:blip>
          <a:srcRect l="23271" t="6453" r="13925"/>
          <a:stretch/>
        </p:blipFill>
        <p:spPr>
          <a:xfrm>
            <a:off x="5688433" y="0"/>
            <a:ext cx="3455567" cy="6862786"/>
          </a:xfrm>
          <a:prstGeom prst="rect">
            <a:avLst/>
          </a:prstGeom>
        </p:spPr>
      </p:pic>
      <p:sp>
        <p:nvSpPr>
          <p:cNvPr id="6" name="Title 3"/>
          <p:cNvSpPr txBox="1">
            <a:spLocks/>
          </p:cNvSpPr>
          <p:nvPr/>
        </p:nvSpPr>
        <p:spPr>
          <a:xfrm>
            <a:off x="299860" y="285221"/>
            <a:ext cx="538857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Response</a:t>
            </a:r>
            <a:endParaRPr lang="en-US" sz="3200" dirty="0"/>
          </a:p>
        </p:txBody>
      </p:sp>
    </p:spTree>
    <p:extLst>
      <p:ext uri="{BB962C8B-B14F-4D97-AF65-F5344CB8AC3E}">
        <p14:creationId xmlns:p14="http://schemas.microsoft.com/office/powerpoint/2010/main" val="5628992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1527</TotalTime>
  <Words>1477</Words>
  <Application>Microsoft Macintosh PowerPoint</Application>
  <PresentationFormat>On-screen Show (4:3)</PresentationFormat>
  <Paragraphs>246</Paragraphs>
  <Slides>23</Slides>
  <Notes>19</Notes>
  <HiddenSlides>6</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site and microsite factors promote seedling survival?</vt:lpstr>
      <vt:lpstr>PowerPoint Presentation</vt:lpstr>
      <vt:lpstr>PowerPoint Presentation</vt:lpstr>
      <vt:lpstr>Survival by species over time across all stake rows</vt:lpstr>
      <vt:lpstr>Survival</vt:lpstr>
      <vt:lpstr>PowerPoint Presentation</vt:lpstr>
      <vt:lpstr>PowerPoint Presentation</vt:lpstr>
      <vt:lpstr>Soil Moisture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Marshall</dc:creator>
  <cp:lastModifiedBy>Laura Marshall</cp:lastModifiedBy>
  <cp:revision>46</cp:revision>
  <dcterms:created xsi:type="dcterms:W3CDTF">2022-12-05T16:15:05Z</dcterms:created>
  <dcterms:modified xsi:type="dcterms:W3CDTF">2022-12-07T19:51:51Z</dcterms:modified>
</cp:coreProperties>
</file>