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93" r:id="rId2"/>
    <p:sldId id="266" r:id="rId3"/>
    <p:sldId id="1274" r:id="rId4"/>
    <p:sldId id="1174" r:id="rId5"/>
    <p:sldId id="607" r:id="rId6"/>
    <p:sldId id="1276" r:id="rId7"/>
    <p:sldId id="586" r:id="rId8"/>
    <p:sldId id="614" r:id="rId9"/>
    <p:sldId id="1121" r:id="rId10"/>
    <p:sldId id="599" r:id="rId11"/>
    <p:sldId id="1158" r:id="rId12"/>
    <p:sldId id="1160" r:id="rId13"/>
    <p:sldId id="1128" r:id="rId14"/>
    <p:sldId id="1279" r:id="rId15"/>
    <p:sldId id="1282" r:id="rId1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87" autoAdjust="0"/>
    <p:restoredTop sz="82999" autoAdjust="0"/>
  </p:normalViewPr>
  <p:slideViewPr>
    <p:cSldViewPr snapToGrid="0">
      <p:cViewPr>
        <p:scale>
          <a:sx n="100" d="100"/>
          <a:sy n="100" d="100"/>
        </p:scale>
        <p:origin x="378" y="-36"/>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8A39F52-B768-4960-A8C6-97612735BE39}" type="datetimeFigureOut">
              <a:rPr lang="en-US" smtClean="0"/>
              <a:t>12/7/2022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515DD16-8EBA-4A9D-B4D7-332961CDB537}" type="slidenum">
              <a:rPr lang="en-US" smtClean="0"/>
              <a:t>‹#›</a:t>
            </a:fld>
            <a:endParaRPr lang="en-US"/>
          </a:p>
        </p:txBody>
      </p:sp>
    </p:spTree>
    <p:extLst>
      <p:ext uri="{BB962C8B-B14F-4D97-AF65-F5344CB8AC3E}">
        <p14:creationId xmlns:p14="http://schemas.microsoft.com/office/powerpoint/2010/main" val="365670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10D831-F357-4A13-BF9D-19D24CCE4115}" type="slidenum">
              <a:rPr lang="en-US" smtClean="0"/>
              <a:t>1</a:t>
            </a:fld>
            <a:endParaRPr lang="en-US"/>
          </a:p>
        </p:txBody>
      </p:sp>
    </p:spTree>
    <p:extLst>
      <p:ext uri="{BB962C8B-B14F-4D97-AF65-F5344CB8AC3E}">
        <p14:creationId xmlns:p14="http://schemas.microsoft.com/office/powerpoint/2010/main" val="1062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Temps break resinous bonds that hold the cone scales close.</a:t>
            </a:r>
          </a:p>
          <a:p>
            <a:r>
              <a:rPr lang="en-US" dirty="0"/>
              <a:t>In absence of fire those temps are not reached in tree canopies.</a:t>
            </a:r>
          </a:p>
          <a:p>
            <a:endParaRPr lang="en-US" dirty="0"/>
          </a:p>
          <a:p>
            <a:r>
              <a:rPr lang="en-US" dirty="0"/>
              <a:t>Buried seed has 60% moisture</a:t>
            </a:r>
          </a:p>
        </p:txBody>
      </p:sp>
      <p:sp>
        <p:nvSpPr>
          <p:cNvPr id="4" name="Slide Number Placeholder 3"/>
          <p:cNvSpPr>
            <a:spLocks noGrp="1"/>
          </p:cNvSpPr>
          <p:nvPr>
            <p:ph type="sldNum" sz="quarter" idx="5"/>
          </p:nvPr>
        </p:nvSpPr>
        <p:spPr/>
        <p:txBody>
          <a:bodyPr/>
          <a:lstStyle/>
          <a:p>
            <a:fld id="{49EA9E87-685A-4B33-9360-34DC2F462886}" type="slidenum">
              <a:rPr lang="en-US" smtClean="0"/>
              <a:t>10</a:t>
            </a:fld>
            <a:endParaRPr lang="en-US"/>
          </a:p>
        </p:txBody>
      </p:sp>
    </p:spTree>
    <p:extLst>
      <p:ext uri="{BB962C8B-B14F-4D97-AF65-F5344CB8AC3E}">
        <p14:creationId xmlns:p14="http://schemas.microsoft.com/office/powerpoint/2010/main" val="2432411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415" indent="-349415">
              <a:lnSpc>
                <a:spcPct val="107000"/>
              </a:lnSpc>
              <a:buFont typeface="+mj-lt"/>
              <a:buAutoNum type="arabicPeriod"/>
            </a:pPr>
            <a:r>
              <a:rPr lang="en-US" sz="1100" dirty="0">
                <a:latin typeface="Calibri" panose="020F0502020204030204" pitchFamily="34" charset="0"/>
                <a:ea typeface="Calibri" panose="020F0502020204030204" pitchFamily="34" charset="0"/>
                <a:cs typeface="Times New Roman" panose="02020603050405020304" pitchFamily="18" charset="0"/>
              </a:rPr>
              <a:t>For the reforestation needs assessment, the BA mortality is grouped into these categories:  </a:t>
            </a:r>
          </a:p>
          <a:p>
            <a:pPr marL="757066" lvl="1" indent="-291179">
              <a:lnSpc>
                <a:spcPct val="107000"/>
              </a:lnSpc>
              <a:buFont typeface="+mj-lt"/>
              <a:buAutoNum type="alphaLcPeriod"/>
            </a:pPr>
            <a:r>
              <a:rPr lang="en-US" sz="1100" dirty="0">
                <a:latin typeface="Calibri" panose="020F0502020204030204" pitchFamily="34" charset="0"/>
                <a:ea typeface="Calibri" panose="020F0502020204030204" pitchFamily="34" charset="0"/>
                <a:cs typeface="Times New Roman" panose="02020603050405020304" pitchFamily="18" charset="0"/>
              </a:rPr>
              <a:t>75% and greater BA Mortality (High Severity)</a:t>
            </a:r>
          </a:p>
          <a:p>
            <a:pPr marL="757066" lvl="1" indent="-291179">
              <a:lnSpc>
                <a:spcPct val="107000"/>
              </a:lnSpc>
              <a:buFont typeface="+mj-lt"/>
              <a:buAutoNum type="alphaLcPeriod"/>
            </a:pPr>
            <a:r>
              <a:rPr lang="en-US" sz="1100" dirty="0">
                <a:latin typeface="Calibri" panose="020F0502020204030204" pitchFamily="34" charset="0"/>
                <a:ea typeface="Calibri" panose="020F0502020204030204" pitchFamily="34" charset="0"/>
                <a:cs typeface="Times New Roman" panose="02020603050405020304" pitchFamily="18" charset="0"/>
              </a:rPr>
              <a:t>Less than 75% BA Mortality (Low &amp; Moderate Severity).  </a:t>
            </a:r>
          </a:p>
          <a:p>
            <a:pPr marL="465887">
              <a:lnSpc>
                <a:spcPct val="107000"/>
              </a:lnSpc>
              <a:spcAft>
                <a:spcPts val="815"/>
              </a:spcAft>
            </a:pPr>
            <a:r>
              <a:rPr lang="en-US" sz="11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en-US" sz="1100" dirty="0">
                <a:latin typeface="Calibri" panose="020F0502020204030204" pitchFamily="34" charset="0"/>
                <a:ea typeface="Calibri" panose="020F0502020204030204" pitchFamily="34" charset="0"/>
                <a:cs typeface="Times New Roman" panose="02020603050405020304" pitchFamily="18" charset="0"/>
              </a:rPr>
              <a:t>       7.  200 feet from a live seed source was simulated by applying A 200 foot buffer to polygons</a:t>
            </a:r>
          </a:p>
          <a:p>
            <a:pPr>
              <a:lnSpc>
                <a:spcPct val="107000"/>
              </a:lnSpc>
            </a:pPr>
            <a:r>
              <a:rPr lang="en-US" sz="1100" dirty="0">
                <a:latin typeface="Calibri" panose="020F0502020204030204" pitchFamily="34" charset="0"/>
                <a:ea typeface="Calibri" panose="020F0502020204030204" pitchFamily="34" charset="0"/>
                <a:cs typeface="Times New Roman" panose="02020603050405020304" pitchFamily="18" charset="0"/>
              </a:rPr>
              <a:t>            bordering a tree cover typed stand with low to moderate BA loss (less than 75%).    </a:t>
            </a:r>
          </a:p>
          <a:p>
            <a:pPr>
              <a:lnSpc>
                <a:spcPct val="107000"/>
              </a:lnSpc>
            </a:pPr>
            <a:r>
              <a:rPr lang="en-US" sz="11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15"/>
              </a:spcAft>
            </a:pPr>
            <a:r>
              <a:rPr lang="en-US" sz="1100" dirty="0">
                <a:latin typeface="Calibri" panose="020F0502020204030204" pitchFamily="34" charset="0"/>
                <a:ea typeface="Calibri" panose="020F0502020204030204" pitchFamily="34" charset="0"/>
                <a:cs typeface="Times New Roman" panose="02020603050405020304" pitchFamily="18" charset="0"/>
              </a:rPr>
              <a:t>       8.  MBR Forest Plan Land Suitability categories of suitable and unsuitable are applied. </a:t>
            </a:r>
          </a:p>
          <a:p>
            <a:pPr>
              <a:lnSpc>
                <a:spcPct val="107000"/>
              </a:lnSpc>
              <a:spcAft>
                <a:spcPts val="815"/>
              </a:spcAft>
            </a:pPr>
            <a:r>
              <a:rPr lang="en-US" sz="1100" dirty="0">
                <a:latin typeface="Calibri" panose="020F0502020204030204" pitchFamily="34" charset="0"/>
                <a:ea typeface="Calibri" panose="020F0502020204030204" pitchFamily="34" charset="0"/>
                <a:cs typeface="Times New Roman" panose="02020603050405020304" pitchFamily="18" charset="0"/>
              </a:rPr>
              <a:t>       9.  Slope is categorized into 40% and less or greater than 40%.</a:t>
            </a:r>
          </a:p>
          <a:p>
            <a:endParaRPr lang="en-US" dirty="0"/>
          </a:p>
        </p:txBody>
      </p:sp>
      <p:sp>
        <p:nvSpPr>
          <p:cNvPr id="4" name="Slide Number Placeholder 3"/>
          <p:cNvSpPr>
            <a:spLocks noGrp="1"/>
          </p:cNvSpPr>
          <p:nvPr>
            <p:ph type="sldNum" sz="quarter" idx="5"/>
          </p:nvPr>
        </p:nvSpPr>
        <p:spPr/>
        <p:txBody>
          <a:bodyPr/>
          <a:lstStyle/>
          <a:p>
            <a:fld id="{4515DD16-8EBA-4A9D-B4D7-332961CDB537}" type="slidenum">
              <a:rPr lang="en-US" smtClean="0"/>
              <a:t>11</a:t>
            </a:fld>
            <a:endParaRPr lang="en-US"/>
          </a:p>
        </p:txBody>
      </p:sp>
    </p:spTree>
    <p:extLst>
      <p:ext uri="{BB962C8B-B14F-4D97-AF65-F5344CB8AC3E}">
        <p14:creationId xmlns:p14="http://schemas.microsoft.com/office/powerpoint/2010/main" val="51659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Worst conditions in recent cuts</a:t>
            </a:r>
          </a:p>
          <a:p>
            <a:r>
              <a:rPr lang="en-US" dirty="0"/>
              <a:t>Highest densities, and closest to certification in Old forest </a:t>
            </a:r>
          </a:p>
          <a:p>
            <a:r>
              <a:rPr lang="en-US" dirty="0"/>
              <a:t>Regen stands are intermediate</a:t>
            </a:r>
          </a:p>
          <a:p>
            <a:r>
              <a:rPr lang="en-US" dirty="0"/>
              <a:t>(similar patterns in ET)</a:t>
            </a:r>
          </a:p>
          <a:p>
            <a:endParaRPr lang="en-US" dirty="0"/>
          </a:p>
          <a:p>
            <a:r>
              <a:rPr lang="en-US" dirty="0"/>
              <a:t>This is the % of the 12 quadrats that were stocked per unit (unit = stand)</a:t>
            </a:r>
          </a:p>
          <a:p>
            <a:r>
              <a:rPr lang="en-US" dirty="0"/>
              <a:t>Threshold is 70% to call something stocked. </a:t>
            </a:r>
          </a:p>
          <a:p>
            <a:endParaRPr lang="en-US" dirty="0"/>
          </a:p>
          <a:p>
            <a:r>
              <a:rPr lang="en-US" dirty="0"/>
              <a:t>144 quadrats per age</a:t>
            </a:r>
          </a:p>
          <a:p>
            <a:r>
              <a:rPr lang="en-US" dirty="0"/>
              <a:t>576 total quadrats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density of lodgepole pine recruits (&lt; 15 cm height) tallied during 2022 in reforestation candidate areas of the 2020 </a:t>
            </a:r>
            <a:r>
              <a:rPr lang="en-US" b="1" dirty="0"/>
              <a:t>Mullen</a:t>
            </a:r>
            <a:r>
              <a:rPr lang="en-US" dirty="0"/>
              <a:t> fire.  Sampling occurred within nine 60 m2 belt transects within twelve study units per age class.  Units were classified as unstocked if median density was &lt; 370 t/ha (150 t/ac). </a:t>
            </a:r>
          </a:p>
          <a:p>
            <a:endParaRPr lang="en-US" dirty="0"/>
          </a:p>
        </p:txBody>
      </p:sp>
      <p:sp>
        <p:nvSpPr>
          <p:cNvPr id="4" name="Slide Number Placeholder 3"/>
          <p:cNvSpPr>
            <a:spLocks noGrp="1"/>
          </p:cNvSpPr>
          <p:nvPr>
            <p:ph type="sldNum" sz="quarter" idx="5"/>
          </p:nvPr>
        </p:nvSpPr>
        <p:spPr/>
        <p:txBody>
          <a:bodyPr/>
          <a:lstStyle/>
          <a:p>
            <a:fld id="{4515DD16-8EBA-4A9D-B4D7-332961CDB537}" type="slidenum">
              <a:rPr lang="en-US" smtClean="0"/>
              <a:t>12</a:t>
            </a:fld>
            <a:endParaRPr lang="en-US"/>
          </a:p>
        </p:txBody>
      </p:sp>
    </p:spTree>
    <p:extLst>
      <p:ext uri="{BB962C8B-B14F-4D97-AF65-F5344CB8AC3E}">
        <p14:creationId xmlns:p14="http://schemas.microsoft.com/office/powerpoint/2010/main" val="3848882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Closed = serotinous…??</a:t>
            </a:r>
          </a:p>
          <a:p>
            <a:endParaRPr lang="en-US" dirty="0"/>
          </a:p>
          <a:p>
            <a:r>
              <a:rPr lang="en-US" dirty="0"/>
              <a:t>Mixed </a:t>
            </a:r>
            <a:r>
              <a:rPr lang="en-US" dirty="0" err="1"/>
              <a:t>serotiny</a:t>
            </a:r>
            <a:endParaRPr lang="en-US" dirty="0"/>
          </a:p>
          <a:p>
            <a:endParaRPr lang="en-US" dirty="0"/>
          </a:p>
          <a:p>
            <a:r>
              <a:rPr lang="en-US" dirty="0"/>
              <a:t>Most trees of </a:t>
            </a:r>
          </a:p>
          <a:p>
            <a:r>
              <a:rPr lang="en-US" dirty="0"/>
              <a:t>Cone losses breakage from MPB trees - &gt; 50% during first decade of MPB, </a:t>
            </a:r>
          </a:p>
        </p:txBody>
      </p:sp>
      <p:sp>
        <p:nvSpPr>
          <p:cNvPr id="4" name="Slide Number Placeholder 3"/>
          <p:cNvSpPr>
            <a:spLocks noGrp="1"/>
          </p:cNvSpPr>
          <p:nvPr>
            <p:ph type="sldNum" sz="quarter" idx="5"/>
          </p:nvPr>
        </p:nvSpPr>
        <p:spPr/>
        <p:txBody>
          <a:bodyPr/>
          <a:lstStyle/>
          <a:p>
            <a:fld id="{4515DD16-8EBA-4A9D-B4D7-332961CDB537}" type="slidenum">
              <a:rPr lang="en-US" smtClean="0"/>
              <a:t>13</a:t>
            </a:fld>
            <a:endParaRPr lang="en-US"/>
          </a:p>
        </p:txBody>
      </p:sp>
    </p:spTree>
    <p:extLst>
      <p:ext uri="{BB962C8B-B14F-4D97-AF65-F5344CB8AC3E}">
        <p14:creationId xmlns:p14="http://schemas.microsoft.com/office/powerpoint/2010/main" val="37264597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Blues for a Stoic Species?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Serotinous cones are a long-term bank of seed to support post-fire tree recovery, but the viability of pine seed in long-dead trees is uncertain.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pine seed in long-dead trees is uncertain.</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Seed viability from serotinous cones on the long-dead trees was low compared to live, or recently killed trees.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Seed germination declined from about 40% for cones 17-25 years old at the time of the 2020 fires to &lt;20% for cones &gt; 45 years old.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Residual live trees and cones transferred to the soil seedbank are sources of seed to support post-fire tree regeneration. </a:t>
            </a:r>
          </a:p>
          <a:p>
            <a:endParaRPr lang="en-US" dirty="0"/>
          </a:p>
        </p:txBody>
      </p:sp>
      <p:sp>
        <p:nvSpPr>
          <p:cNvPr id="4" name="Slide Number Placeholder 3"/>
          <p:cNvSpPr>
            <a:spLocks noGrp="1"/>
          </p:cNvSpPr>
          <p:nvPr>
            <p:ph type="sldNum" sz="quarter" idx="5"/>
          </p:nvPr>
        </p:nvSpPr>
        <p:spPr/>
        <p:txBody>
          <a:bodyPr/>
          <a:lstStyle/>
          <a:p>
            <a:fld id="{4515DD16-8EBA-4A9D-B4D7-332961CDB537}" type="slidenum">
              <a:rPr lang="en-US" smtClean="0"/>
              <a:t>14</a:t>
            </a:fld>
            <a:endParaRPr lang="en-US"/>
          </a:p>
        </p:txBody>
      </p:sp>
    </p:spTree>
    <p:extLst>
      <p:ext uri="{BB962C8B-B14F-4D97-AF65-F5344CB8AC3E}">
        <p14:creationId xmlns:p14="http://schemas.microsoft.com/office/powerpoint/2010/main" val="4198478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Segoe UI" panose="020B0502040204020203" pitchFamily="34" charset="0"/>
              </a:rPr>
              <a:t>Rhoades, C. C., Fegel, T. S., Hubbard, R. M., &amp; Chambers, M. E. (2022). Limited seed viability in long-dead serotinous lodgepole pine trees:  Implications for post-fire tree regeneration after bark beetle infestations. </a:t>
            </a:r>
            <a:r>
              <a:rPr lang="en-US" sz="1800" i="1" dirty="0">
                <a:latin typeface="Segoe UI" panose="020B0502040204020203" pitchFamily="34" charset="0"/>
              </a:rPr>
              <a:t>For </a:t>
            </a:r>
            <a:r>
              <a:rPr lang="en-US" sz="1800" i="1" dirty="0" err="1">
                <a:latin typeface="Segoe UI" panose="020B0502040204020203" pitchFamily="34" charset="0"/>
              </a:rPr>
              <a:t>Ecol</a:t>
            </a:r>
            <a:r>
              <a:rPr lang="en-US" sz="1800" i="1" dirty="0">
                <a:latin typeface="Segoe UI" panose="020B0502040204020203" pitchFamily="34" charset="0"/>
              </a:rPr>
              <a:t> &amp; </a:t>
            </a:r>
            <a:r>
              <a:rPr lang="en-US" sz="1800" i="1" dirty="0" err="1">
                <a:latin typeface="Segoe UI" panose="020B0502040204020203" pitchFamily="34" charset="0"/>
              </a:rPr>
              <a:t>Mgmt</a:t>
            </a:r>
            <a:r>
              <a:rPr lang="en-US" sz="1800" i="1" dirty="0">
                <a:latin typeface="Segoe UI" panose="020B0502040204020203" pitchFamily="34" charset="0"/>
              </a:rPr>
              <a:t>, 526, 120565. </a:t>
            </a:r>
          </a:p>
          <a:p>
            <a:endParaRPr lang="en-US" dirty="0"/>
          </a:p>
        </p:txBody>
      </p:sp>
      <p:sp>
        <p:nvSpPr>
          <p:cNvPr id="4" name="Slide Number Placeholder 3"/>
          <p:cNvSpPr>
            <a:spLocks noGrp="1"/>
          </p:cNvSpPr>
          <p:nvPr>
            <p:ph type="sldNum" sz="quarter" idx="5"/>
          </p:nvPr>
        </p:nvSpPr>
        <p:spPr/>
        <p:txBody>
          <a:bodyPr/>
          <a:lstStyle/>
          <a:p>
            <a:fld id="{4C10D831-F357-4A13-BF9D-19D24CCE4115}" type="slidenum">
              <a:rPr lang="en-US" smtClean="0"/>
              <a:t>15</a:t>
            </a:fld>
            <a:endParaRPr lang="en-US"/>
          </a:p>
        </p:txBody>
      </p:sp>
    </p:spTree>
    <p:extLst>
      <p:ext uri="{BB962C8B-B14F-4D97-AF65-F5344CB8AC3E}">
        <p14:creationId xmlns:p14="http://schemas.microsoft.com/office/powerpoint/2010/main" val="124780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43800D-C07F-438C-8B48-3C757C277447}" type="slidenum">
              <a:rPr lang="en-US"/>
              <a:pPr/>
              <a:t>2</a:t>
            </a:fld>
            <a:endParaRPr lang="en-US"/>
          </a:p>
        </p:txBody>
      </p:sp>
      <p:sp>
        <p:nvSpPr>
          <p:cNvPr id="1303554" name="Rectangle 2"/>
          <p:cNvSpPr>
            <a:spLocks noGrp="1" noRot="1" noChangeAspect="1" noChangeArrowheads="1" noTextEdit="1"/>
          </p:cNvSpPr>
          <p:nvPr>
            <p:ph type="sldImg"/>
          </p:nvPr>
        </p:nvSpPr>
        <p:spPr>
          <a:ln/>
        </p:spPr>
      </p:sp>
      <p:sp>
        <p:nvSpPr>
          <p:cNvPr id="1303555" name="Rectangle 3"/>
          <p:cNvSpPr>
            <a:spLocks noGrp="1" noChangeArrowheads="1"/>
          </p:cNvSpPr>
          <p:nvPr>
            <p:ph type="body" idx="1"/>
          </p:nvPr>
        </p:nvSpPr>
        <p:spPr/>
        <p:txBody>
          <a:bodyPr/>
          <a:lstStyle/>
          <a:p>
            <a:r>
              <a:rPr lang="en-US" dirty="0"/>
              <a:t>Need</a:t>
            </a:r>
          </a:p>
          <a:p>
            <a:r>
              <a:rPr lang="en-US" dirty="0"/>
              <a:t>NOAA</a:t>
            </a:r>
            <a:r>
              <a:rPr lang="en-US" baseline="0" dirty="0"/>
              <a:t> overview</a:t>
            </a:r>
          </a:p>
          <a:p>
            <a:r>
              <a:rPr lang="en-US" baseline="0" dirty="0"/>
              <a:t>Stone BMP</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24458">
              <a:buNone/>
              <a:defRPr/>
            </a:pPr>
            <a:endParaRPr lang="en-US" b="1" dirty="0"/>
          </a:p>
          <a:p>
            <a:pPr marL="228600" indent="-228600" defTabSz="924458">
              <a:buAutoNum type="arabicParenR"/>
              <a:defRPr/>
            </a:pPr>
            <a:r>
              <a:rPr lang="en-US" b="0" dirty="0"/>
              <a:t>Natural</a:t>
            </a:r>
            <a:r>
              <a:rPr lang="en-US" b="0" baseline="0" dirty="0"/>
              <a:t> disturbance regimes maintain ecosystems</a:t>
            </a:r>
          </a:p>
          <a:p>
            <a:pPr marL="228600" indent="-228600" defTabSz="924458">
              <a:buAutoNum type="arabicParenR"/>
              <a:defRPr/>
            </a:pPr>
            <a:r>
              <a:rPr lang="en-US" b="0" baseline="0" dirty="0"/>
              <a:t>Climate-enhanced disturbances can shift things</a:t>
            </a:r>
          </a:p>
          <a:p>
            <a:pPr marL="228600" indent="-228600" defTabSz="924458">
              <a:buAutoNum type="arabicParenR"/>
              <a:defRPr/>
            </a:pPr>
            <a:r>
              <a:rPr lang="en-US" b="0" baseline="0" dirty="0"/>
              <a:t>Likely to increase since many disturbance are expected to expand and overlap</a:t>
            </a:r>
          </a:p>
          <a:p>
            <a:pPr marL="228600" indent="-228600" defTabSz="924458">
              <a:buAutoNum type="arabicParenR"/>
              <a:defRPr/>
            </a:pPr>
            <a:r>
              <a:rPr lang="en-US" b="0" baseline="0" dirty="0"/>
              <a:t>Post-MPB fire has been called ‘the new normal’ regarding wildfires in this area.</a:t>
            </a:r>
          </a:p>
          <a:p>
            <a:pPr marL="228600" indent="-228600" defTabSz="924458">
              <a:buAutoNum type="arabicParenR"/>
              <a:defRPr/>
            </a:pPr>
            <a:r>
              <a:rPr lang="en-US" b="0" baseline="0" dirty="0"/>
              <a:t>There is very little known and what is known depends on the unique features of both the individual and compound disturbance</a:t>
            </a:r>
          </a:p>
          <a:p>
            <a:pPr marL="228600" indent="-228600" defTabSz="924458">
              <a:buAutoNum type="arabicParenR"/>
              <a:defRPr/>
            </a:pPr>
            <a:r>
              <a:rPr lang="en-US" b="0" baseline="0" dirty="0"/>
              <a:t>There is evidence that things may be different from what might have been expected regarding regeneration (pace of recovery, density and possibly species composition).</a:t>
            </a:r>
          </a:p>
          <a:p>
            <a:pPr marL="228600" indent="-228600" defTabSz="924458">
              <a:buAutoNum type="arabicParenR"/>
              <a:defRPr/>
            </a:pPr>
            <a:r>
              <a:rPr lang="en-US" b="0" baseline="0" dirty="0"/>
              <a:t>Post disturbance patterns are always complex and highly variable and it’s way too early to say how much if any of the sky is falling.  </a:t>
            </a:r>
          </a:p>
          <a:p>
            <a:pPr marL="228600" indent="-228600" defTabSz="924458">
              <a:buAutoNum type="arabicParenR"/>
              <a:defRPr/>
            </a:pPr>
            <a:r>
              <a:rPr lang="en-US" b="0" baseline="0" dirty="0"/>
              <a:t>With a species like LPP, lower density may be beneficial for numerous resources and reasons. </a:t>
            </a:r>
          </a:p>
        </p:txBody>
      </p:sp>
      <p:sp>
        <p:nvSpPr>
          <p:cNvPr id="4" name="Slide Number Placeholder 3"/>
          <p:cNvSpPr>
            <a:spLocks noGrp="1"/>
          </p:cNvSpPr>
          <p:nvPr>
            <p:ph type="sldNum" sz="quarter" idx="5"/>
          </p:nvPr>
        </p:nvSpPr>
        <p:spPr/>
        <p:txBody>
          <a:bodyPr/>
          <a:lstStyle/>
          <a:p>
            <a:fld id="{4C10D831-F357-4A13-BF9D-19D24CCE4115}" type="slidenum">
              <a:rPr lang="en-US" smtClean="0"/>
              <a:t>3</a:t>
            </a:fld>
            <a:endParaRPr lang="en-US"/>
          </a:p>
        </p:txBody>
      </p:sp>
    </p:spTree>
    <p:extLst>
      <p:ext uri="{BB962C8B-B14F-4D97-AF65-F5344CB8AC3E}">
        <p14:creationId xmlns:p14="http://schemas.microsoft.com/office/powerpoint/2010/main" val="1977896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cap="small" dirty="0">
              <a:solidFill>
                <a:srgbClr val="002060"/>
              </a:solidFill>
            </a:endParaRPr>
          </a:p>
          <a:p>
            <a:pPr marL="228600" indent="-228600">
              <a:buAutoNum type="arabicParenR"/>
            </a:pPr>
            <a:r>
              <a:rPr lang="en-US" b="1" cap="small" dirty="0">
                <a:solidFill>
                  <a:srgbClr val="002060"/>
                </a:solidFill>
              </a:rPr>
              <a:t>Source Water</a:t>
            </a:r>
          </a:p>
          <a:p>
            <a:pPr marL="228600" indent="-228600">
              <a:buAutoNum type="arabicParenR"/>
            </a:pPr>
            <a:r>
              <a:rPr lang="en-US" b="1" cap="small" dirty="0">
                <a:solidFill>
                  <a:srgbClr val="002060"/>
                </a:solidFill>
              </a:rPr>
              <a:t>Important Location</a:t>
            </a:r>
          </a:p>
          <a:p>
            <a:pPr marL="228600" indent="-228600">
              <a:buAutoNum type="arabicParenR"/>
            </a:pPr>
            <a:r>
              <a:rPr lang="en-US" b="1" cap="small" dirty="0">
                <a:solidFill>
                  <a:srgbClr val="002060"/>
                </a:solidFill>
              </a:rPr>
              <a:t>Poorly understood Fires  - Long Return Intervals</a:t>
            </a:r>
          </a:p>
          <a:p>
            <a:pPr marL="228600" indent="-228600">
              <a:buAutoNum type="arabicParenR"/>
            </a:pPr>
            <a:r>
              <a:rPr lang="en-US" b="1" cap="small" dirty="0">
                <a:solidFill>
                  <a:srgbClr val="002060"/>
                </a:solidFill>
              </a:rPr>
              <a:t>Other Climate Related stress (Drought, Insects, N deposition)</a:t>
            </a:r>
          </a:p>
          <a:p>
            <a:endParaRPr lang="en-US" b="1" cap="small" dirty="0">
              <a:solidFill>
                <a:srgbClr val="002060"/>
              </a:solidFill>
            </a:endParaRPr>
          </a:p>
          <a:p>
            <a:endParaRPr lang="en-US" b="1" cap="small" dirty="0">
              <a:solidFill>
                <a:srgbClr val="002060"/>
              </a:solidFill>
            </a:endParaRPr>
          </a:p>
          <a:p>
            <a:r>
              <a:rPr lang="en-US" b="1" cap="small" dirty="0">
                <a:solidFill>
                  <a:srgbClr val="002060"/>
                </a:solidFill>
              </a:rPr>
              <a:t>Clean Water/Human Health </a:t>
            </a:r>
          </a:p>
          <a:p>
            <a:r>
              <a:rPr lang="en-US" cap="small" dirty="0">
                <a:solidFill>
                  <a:srgbClr val="002060"/>
                </a:solidFill>
              </a:rPr>
              <a:t>       Expected output of Forest Watersheds</a:t>
            </a:r>
          </a:p>
          <a:p>
            <a:r>
              <a:rPr lang="en-US" b="1" cap="small" dirty="0">
                <a:solidFill>
                  <a:srgbClr val="002060"/>
                </a:solidFill>
              </a:rPr>
              <a:t>Eutrophication</a:t>
            </a:r>
            <a:r>
              <a:rPr lang="en-US" cap="small" dirty="0">
                <a:solidFill>
                  <a:srgbClr val="002060"/>
                </a:solidFill>
              </a:rPr>
              <a:t>    Nutrient Enrichment     degrades Aquatic Habitat, Water Treatment</a:t>
            </a:r>
          </a:p>
          <a:p>
            <a:r>
              <a:rPr lang="en-US" b="1" cap="small" dirty="0">
                <a:solidFill>
                  <a:srgbClr val="002060"/>
                </a:solidFill>
              </a:rPr>
              <a:t>Ecosystem Productivity </a:t>
            </a:r>
          </a:p>
          <a:p>
            <a:r>
              <a:rPr lang="en-US" b="1" cap="small" dirty="0">
                <a:solidFill>
                  <a:srgbClr val="002060"/>
                </a:solidFill>
              </a:rPr>
              <a:t>Disturbance Indicator / Restoration Target</a:t>
            </a:r>
          </a:p>
          <a:p>
            <a:endParaRPr lang="en-US" b="1" cap="small" dirty="0">
              <a:solidFill>
                <a:srgbClr val="002060"/>
              </a:solidFill>
            </a:endParaRPr>
          </a:p>
          <a:p>
            <a:pPr marL="237369" indent="-237369">
              <a:buAutoNum type="arabicParenR"/>
            </a:pPr>
            <a:r>
              <a:rPr lang="en-US" baseline="0" dirty="0"/>
              <a:t>Protection of sustainable clean drinking water supply critical for management of US Forest Service Land (regulation ES)</a:t>
            </a:r>
          </a:p>
          <a:p>
            <a:pPr marL="712108" lvl="1" indent="-237369">
              <a:buAutoNum type="arabicParenR"/>
            </a:pPr>
            <a:r>
              <a:rPr lang="en-US" baseline="0" dirty="0"/>
              <a:t>Timber, water purification, habitat, recreation, soil development (supporting ES)</a:t>
            </a:r>
          </a:p>
          <a:p>
            <a:pPr marL="237369" indent="-237369">
              <a:buAutoNum type="arabicParenR"/>
            </a:pPr>
            <a:r>
              <a:rPr lang="en-US" baseline="0" dirty="0"/>
              <a:t>Short-term post-fire WQ concerns – sediment, ash, temperature</a:t>
            </a:r>
          </a:p>
          <a:p>
            <a:pPr marL="237369" indent="-237369">
              <a:buAutoNum type="arabicParenR"/>
            </a:pPr>
            <a:r>
              <a:rPr lang="en-US" baseline="0" dirty="0"/>
              <a:t>However, Nutrient Enrichment (N, P) affects 1/3 of all US streams and Rivers ((USEPA 2006)</a:t>
            </a:r>
          </a:p>
          <a:p>
            <a:pPr marL="712108" lvl="1" indent="-237369">
              <a:buAutoNum type="arabicParenR"/>
            </a:pPr>
            <a:r>
              <a:rPr lang="en-US" baseline="0" dirty="0"/>
              <a:t>Influences drinking water treatment, aquatic biota</a:t>
            </a:r>
          </a:p>
          <a:p>
            <a:r>
              <a:rPr lang="en-US" baseline="0" dirty="0"/>
              <a:t>	Single most important WQ concern for Lakes ; 3</a:t>
            </a:r>
            <a:r>
              <a:rPr lang="en-US" baseline="30000" dirty="0"/>
              <a:t>rd</a:t>
            </a:r>
            <a:r>
              <a:rPr lang="en-US" baseline="0" dirty="0"/>
              <a:t> most important for streams (behind sediment and temp??)… </a:t>
            </a:r>
            <a:r>
              <a:rPr lang="en-US" baseline="0" dirty="0" err="1"/>
              <a:t>Faustiini</a:t>
            </a:r>
            <a:r>
              <a:rPr lang="en-US" baseline="0" dirty="0"/>
              <a:t> et al. 2009</a:t>
            </a:r>
          </a:p>
          <a:p>
            <a:r>
              <a:rPr lang="en-US" baseline="0" dirty="0"/>
              <a:t>4) Other things:</a:t>
            </a:r>
            <a:endParaRPr lang="en-US" dirty="0"/>
          </a:p>
          <a:p>
            <a:r>
              <a:rPr lang="en-US" dirty="0"/>
              <a:t>	Link</a:t>
            </a:r>
            <a:r>
              <a:rPr lang="en-US" baseline="0" dirty="0"/>
              <a:t> between upland condition and stream nutrients</a:t>
            </a:r>
          </a:p>
          <a:p>
            <a:r>
              <a:rPr lang="en-US" baseline="0" dirty="0"/>
              <a:t>	Lost productivity for upland forests</a:t>
            </a:r>
          </a:p>
          <a:p>
            <a:r>
              <a:rPr lang="en-US" baseline="0" dirty="0"/>
              <a:t>	Indicate status of upland recovery following disturbance and hence restoration target’	</a:t>
            </a:r>
          </a:p>
          <a:p>
            <a:r>
              <a:rPr lang="en-US" baseline="0" dirty="0"/>
              <a:t>	</a:t>
            </a:r>
            <a:r>
              <a:rPr lang="en-US" dirty="0"/>
              <a:t>Healthy</a:t>
            </a:r>
            <a:r>
              <a:rPr lang="en-US" baseline="0" dirty="0"/>
              <a:t> Watersheds lose very little N</a:t>
            </a:r>
          </a:p>
          <a:p>
            <a:endParaRPr lang="en-US" baseline="0" dirty="0"/>
          </a:p>
          <a:p>
            <a:r>
              <a:rPr lang="en-US" baseline="0" dirty="0"/>
              <a:t>Disturbed watersheds lose pulse of N</a:t>
            </a:r>
          </a:p>
          <a:p>
            <a:r>
              <a:rPr lang="en-US" baseline="0" dirty="0"/>
              <a:t>N loss scales with magnitude duration of disturbance</a:t>
            </a:r>
          </a:p>
          <a:p>
            <a:r>
              <a:rPr lang="en-US" baseline="0" dirty="0"/>
              <a:t>Response to pre-</a:t>
            </a:r>
            <a:r>
              <a:rPr lang="en-US" baseline="0" dirty="0" err="1"/>
              <a:t>exisiting</a:t>
            </a:r>
            <a:r>
              <a:rPr lang="en-US" baseline="0" dirty="0"/>
              <a:t> factors such as N deposition</a:t>
            </a:r>
          </a:p>
          <a:p>
            <a:r>
              <a:rPr lang="en-US" baseline="0" dirty="0"/>
              <a:t>Atm inputs press disturbance of terrestrial and aquatic ecosystems </a:t>
            </a:r>
          </a:p>
          <a:p>
            <a:endParaRPr lang="en-US" baseline="0" dirty="0"/>
          </a:p>
          <a:p>
            <a:r>
              <a:rPr lang="en-US" baseline="0" dirty="0"/>
              <a:t>Atm Deposition (NADP map)</a:t>
            </a:r>
          </a:p>
          <a:p>
            <a:endParaRPr lang="en-US" baseline="0" dirty="0"/>
          </a:p>
          <a:p>
            <a:r>
              <a:rPr lang="en-US" dirty="0"/>
              <a:t>2002</a:t>
            </a:r>
          </a:p>
          <a:p>
            <a:r>
              <a:rPr lang="en-US" dirty="0"/>
              <a:t>Southwest of Denver and northwest of Colorado Springs</a:t>
            </a:r>
          </a:p>
          <a:p>
            <a:r>
              <a:rPr lang="en-US" dirty="0"/>
              <a:t>138,000 acres of Pike National Forest</a:t>
            </a:r>
          </a:p>
          <a:p>
            <a:r>
              <a:rPr lang="en-US" dirty="0"/>
              <a:t>35% at high severity</a:t>
            </a:r>
          </a:p>
          <a:p>
            <a:r>
              <a:rPr lang="en-US" dirty="0"/>
              <a:t>70% of drinking water supply</a:t>
            </a:r>
          </a:p>
          <a:p>
            <a:endParaRPr lang="en-US" b="1" cap="small" dirty="0">
              <a:solidFill>
                <a:srgbClr val="002060"/>
              </a:solidFill>
            </a:endParaRPr>
          </a:p>
          <a:p>
            <a:endParaRPr lang="en-US" dirty="0"/>
          </a:p>
        </p:txBody>
      </p:sp>
      <p:sp>
        <p:nvSpPr>
          <p:cNvPr id="4" name="Slide Number Placeholder 3"/>
          <p:cNvSpPr>
            <a:spLocks noGrp="1"/>
          </p:cNvSpPr>
          <p:nvPr>
            <p:ph type="sldNum" sz="quarter" idx="5"/>
          </p:nvPr>
        </p:nvSpPr>
        <p:spPr/>
        <p:txBody>
          <a:bodyPr/>
          <a:lstStyle/>
          <a:p>
            <a:fld id="{525FEC0E-3FA4-46F6-B25A-A3DFE327770B}" type="slidenum">
              <a:rPr lang="en-US" smtClean="0"/>
              <a:t>4</a:t>
            </a:fld>
            <a:endParaRPr lang="en-US"/>
          </a:p>
        </p:txBody>
      </p:sp>
    </p:spTree>
    <p:extLst>
      <p:ext uri="{BB962C8B-B14F-4D97-AF65-F5344CB8AC3E}">
        <p14:creationId xmlns:p14="http://schemas.microsoft.com/office/powerpoint/2010/main" val="2469188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Long-term canopy storage and heat-induced seed release.</a:t>
            </a:r>
          </a:p>
          <a:p>
            <a:r>
              <a:rPr lang="en-US" dirty="0"/>
              <a:t>In YNP </a:t>
            </a:r>
            <a:r>
              <a:rPr lang="en-US" dirty="0" err="1"/>
              <a:t>serotiny</a:t>
            </a:r>
            <a:r>
              <a:rPr lang="en-US" dirty="0"/>
              <a:t> was low at high elevation, where fire return interval is ~300yrs. </a:t>
            </a:r>
          </a:p>
          <a:p>
            <a:endParaRPr lang="en-US" dirty="0"/>
          </a:p>
          <a:p>
            <a:endParaRPr lang="en-US" dirty="0"/>
          </a:p>
          <a:p>
            <a:r>
              <a:rPr lang="en-US" dirty="0"/>
              <a:t>Dan’s comment about the amount of </a:t>
            </a:r>
            <a:r>
              <a:rPr lang="en-US" dirty="0" err="1"/>
              <a:t>serotiny</a:t>
            </a:r>
            <a:r>
              <a:rPr lang="en-US" dirty="0"/>
              <a:t> needed to restock</a:t>
            </a:r>
          </a:p>
          <a:p>
            <a:endParaRPr lang="en-US" dirty="0"/>
          </a:p>
          <a:p>
            <a:endParaRPr lang="en-US" dirty="0"/>
          </a:p>
          <a:p>
            <a:r>
              <a:rPr lang="en-US" dirty="0"/>
              <a:t>Opening relates to fire intensity (heat), rate of spread, canopy </a:t>
            </a:r>
            <a:r>
              <a:rPr lang="en-US" dirty="0" err="1"/>
              <a:t>ht</a:t>
            </a:r>
            <a:endParaRPr lang="en-US" dirty="0"/>
          </a:p>
          <a:p>
            <a:endParaRPr lang="en-US" dirty="0"/>
          </a:p>
          <a:p>
            <a:endParaRPr lang="en-US" dirty="0"/>
          </a:p>
          <a:p>
            <a:r>
              <a:rPr lang="en-US" dirty="0"/>
              <a:t>Tinker et la. CJFR1994</a:t>
            </a:r>
          </a:p>
          <a:p>
            <a:r>
              <a:rPr lang="en-US" dirty="0" err="1"/>
              <a:t>Prefire</a:t>
            </a:r>
            <a:r>
              <a:rPr lang="en-US" dirty="0"/>
              <a:t> </a:t>
            </a:r>
            <a:r>
              <a:rPr lang="en-US" dirty="0" err="1"/>
              <a:t>serotiny</a:t>
            </a:r>
            <a:r>
              <a:rPr lang="en-US" dirty="0"/>
              <a:t> more important indicator of postfire seedling density than aspect, slope or soil type.</a:t>
            </a:r>
          </a:p>
        </p:txBody>
      </p:sp>
      <p:sp>
        <p:nvSpPr>
          <p:cNvPr id="4" name="Slide Number Placeholder 3"/>
          <p:cNvSpPr>
            <a:spLocks noGrp="1"/>
          </p:cNvSpPr>
          <p:nvPr>
            <p:ph type="sldNum" sz="quarter" idx="5"/>
          </p:nvPr>
        </p:nvSpPr>
        <p:spPr/>
        <p:txBody>
          <a:bodyPr/>
          <a:lstStyle/>
          <a:p>
            <a:fld id="{49EA9E87-685A-4B33-9360-34DC2F462886}" type="slidenum">
              <a:rPr lang="en-US" smtClean="0"/>
              <a:t>5</a:t>
            </a:fld>
            <a:endParaRPr lang="en-US"/>
          </a:p>
        </p:txBody>
      </p:sp>
    </p:spTree>
    <p:extLst>
      <p:ext uri="{BB962C8B-B14F-4D97-AF65-F5344CB8AC3E}">
        <p14:creationId xmlns:p14="http://schemas.microsoft.com/office/powerpoint/2010/main" val="3045451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Aoki, C.F., W.H. </a:t>
            </a:r>
            <a:r>
              <a:rPr lang="en-US" sz="1200" kern="1200" dirty="0" err="1">
                <a:solidFill>
                  <a:schemeClr val="tx1"/>
                </a:solidFill>
                <a:latin typeface="+mn-lt"/>
                <a:ea typeface="+mn-ea"/>
                <a:cs typeface="+mn-cs"/>
              </a:rPr>
              <a:t>Romme</a:t>
            </a:r>
            <a:r>
              <a:rPr lang="en-US" sz="1200" kern="1200" dirty="0">
                <a:solidFill>
                  <a:schemeClr val="tx1"/>
                </a:solidFill>
                <a:latin typeface="+mn-lt"/>
                <a:ea typeface="+mn-ea"/>
                <a:cs typeface="+mn-cs"/>
              </a:rPr>
              <a:t>, and M.E. Rocca. 2011. Lodgepole Pine Seed Germination Following Tree Death from Mountain Pine Beetle Attack in Colorado, USA. The American Midland Naturalist 165:446-451.</a:t>
            </a:r>
          </a:p>
          <a:p>
            <a:endParaRPr lang="en-US" dirty="0"/>
          </a:p>
          <a:p>
            <a:r>
              <a:rPr lang="en-US" dirty="0"/>
              <a:t>Trees known to retain cones for 40 years or longer (assume live trees), and the canopy seed bank may contain millions of seeds / ha</a:t>
            </a:r>
          </a:p>
          <a:p>
            <a:r>
              <a:rPr lang="en-US" dirty="0"/>
              <a:t>Seeds in serotinous cones may remain viable for up to 50-70 years. </a:t>
            </a:r>
          </a:p>
        </p:txBody>
      </p:sp>
      <p:sp>
        <p:nvSpPr>
          <p:cNvPr id="4" name="Slide Number Placeholder 3"/>
          <p:cNvSpPr>
            <a:spLocks noGrp="1"/>
          </p:cNvSpPr>
          <p:nvPr>
            <p:ph type="sldNum" sz="quarter" idx="5"/>
          </p:nvPr>
        </p:nvSpPr>
        <p:spPr/>
        <p:txBody>
          <a:bodyPr/>
          <a:lstStyle/>
          <a:p>
            <a:fld id="{49EA9E87-685A-4B33-9360-34DC2F462886}" type="slidenum">
              <a:rPr lang="en-US" smtClean="0"/>
              <a:t>6</a:t>
            </a:fld>
            <a:endParaRPr lang="en-US"/>
          </a:p>
        </p:txBody>
      </p:sp>
    </p:spTree>
    <p:extLst>
      <p:ext uri="{BB962C8B-B14F-4D97-AF65-F5344CB8AC3E}">
        <p14:creationId xmlns:p14="http://schemas.microsoft.com/office/powerpoint/2010/main" val="2421018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trees and cones total?</a:t>
            </a:r>
          </a:p>
          <a:p>
            <a:endParaRPr lang="en-US" dirty="0"/>
          </a:p>
          <a:p>
            <a:r>
              <a:rPr lang="en-US" dirty="0"/>
              <a:t>Wetted for 14 to 21 days</a:t>
            </a:r>
          </a:p>
          <a:p>
            <a:r>
              <a:rPr lang="en-US" dirty="0"/>
              <a:t>Checked daily</a:t>
            </a:r>
          </a:p>
          <a:p>
            <a:r>
              <a:rPr lang="en-US" dirty="0" err="1"/>
              <a:t>Germinants</a:t>
            </a:r>
            <a:r>
              <a:rPr lang="en-US" dirty="0"/>
              <a:t> removed</a:t>
            </a:r>
          </a:p>
          <a:p>
            <a:r>
              <a:rPr lang="en-US" dirty="0"/>
              <a:t>Soaking and heating treatment</a:t>
            </a:r>
          </a:p>
          <a:p>
            <a:endParaRPr lang="en-US" dirty="0"/>
          </a:p>
          <a:p>
            <a:r>
              <a:rPr lang="en-US" dirty="0"/>
              <a:t>Float and check for sound </a:t>
            </a:r>
            <a:r>
              <a:rPr lang="en-US" dirty="0" err="1"/>
              <a:t>embroy</a:t>
            </a:r>
            <a:endParaRPr lang="en-US" dirty="0"/>
          </a:p>
        </p:txBody>
      </p:sp>
      <p:sp>
        <p:nvSpPr>
          <p:cNvPr id="4" name="Slide Number Placeholder 3"/>
          <p:cNvSpPr>
            <a:spLocks noGrp="1"/>
          </p:cNvSpPr>
          <p:nvPr>
            <p:ph type="sldNum" sz="quarter" idx="5"/>
          </p:nvPr>
        </p:nvSpPr>
        <p:spPr/>
        <p:txBody>
          <a:bodyPr/>
          <a:lstStyle/>
          <a:p>
            <a:fld id="{49EA9E87-685A-4B33-9360-34DC2F462886}" type="slidenum">
              <a:rPr lang="en-US" smtClean="0"/>
              <a:t>7</a:t>
            </a:fld>
            <a:endParaRPr lang="en-US"/>
          </a:p>
        </p:txBody>
      </p:sp>
    </p:spTree>
    <p:extLst>
      <p:ext uri="{BB962C8B-B14F-4D97-AF65-F5344CB8AC3E}">
        <p14:creationId xmlns:p14="http://schemas.microsoft.com/office/powerpoint/2010/main" val="3530961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averages</a:t>
            </a:r>
          </a:p>
          <a:p>
            <a:r>
              <a:rPr lang="en-US" dirty="0"/>
              <a:t>34%, cones produced 3 seeds each</a:t>
            </a:r>
          </a:p>
          <a:p>
            <a:endParaRPr lang="en-US" dirty="0"/>
          </a:p>
          <a:p>
            <a:endParaRPr lang="en-US" dirty="0"/>
          </a:p>
          <a:p>
            <a:r>
              <a:rPr lang="en-US" dirty="0"/>
              <a:t>Controls on opening</a:t>
            </a:r>
          </a:p>
          <a:p>
            <a:r>
              <a:rPr lang="en-US" dirty="0"/>
              <a:t>Dry cones</a:t>
            </a:r>
          </a:p>
          <a:p>
            <a:endParaRPr lang="en-US" dirty="0"/>
          </a:p>
          <a:p>
            <a:r>
              <a:rPr lang="en-US" dirty="0"/>
              <a:t>Germination and seed production is higher in younger cones</a:t>
            </a:r>
          </a:p>
          <a:p>
            <a:r>
              <a:rPr lang="en-US" dirty="0"/>
              <a:t>Consistent trend across sites, except where they were generally even for young cones</a:t>
            </a:r>
          </a:p>
        </p:txBody>
      </p:sp>
      <p:sp>
        <p:nvSpPr>
          <p:cNvPr id="4" name="Slide Number Placeholder 3"/>
          <p:cNvSpPr>
            <a:spLocks noGrp="1"/>
          </p:cNvSpPr>
          <p:nvPr>
            <p:ph type="sldNum" sz="quarter" idx="5"/>
          </p:nvPr>
        </p:nvSpPr>
        <p:spPr/>
        <p:txBody>
          <a:bodyPr/>
          <a:lstStyle/>
          <a:p>
            <a:fld id="{AC6B8857-2F8E-4488-B98F-BFA98B67EC49}" type="slidenum">
              <a:rPr lang="en-US" smtClean="0"/>
              <a:t>8</a:t>
            </a:fld>
            <a:endParaRPr lang="en-US"/>
          </a:p>
        </p:txBody>
      </p:sp>
    </p:spTree>
    <p:extLst>
      <p:ext uri="{BB962C8B-B14F-4D97-AF65-F5344CB8AC3E}">
        <p14:creationId xmlns:p14="http://schemas.microsoft.com/office/powerpoint/2010/main" val="4110594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1-1.5 million </a:t>
            </a:r>
            <a:r>
              <a:rPr lang="en-US" dirty="0" err="1"/>
              <a:t>germinants</a:t>
            </a:r>
            <a:r>
              <a:rPr lang="en-US" dirty="0"/>
              <a:t> / ha</a:t>
            </a:r>
          </a:p>
          <a:p>
            <a:endParaRPr lang="en-US" dirty="0"/>
          </a:p>
        </p:txBody>
      </p:sp>
      <p:sp>
        <p:nvSpPr>
          <p:cNvPr id="4" name="Slide Number Placeholder 3"/>
          <p:cNvSpPr>
            <a:spLocks noGrp="1"/>
          </p:cNvSpPr>
          <p:nvPr>
            <p:ph type="sldNum" sz="quarter" idx="5"/>
          </p:nvPr>
        </p:nvSpPr>
        <p:spPr/>
        <p:txBody>
          <a:bodyPr/>
          <a:lstStyle/>
          <a:p>
            <a:fld id="{49EA9E87-685A-4B33-9360-34DC2F462886}" type="slidenum">
              <a:rPr lang="en-US" smtClean="0"/>
              <a:t>9</a:t>
            </a:fld>
            <a:endParaRPr lang="en-US"/>
          </a:p>
        </p:txBody>
      </p:sp>
    </p:spTree>
    <p:extLst>
      <p:ext uri="{BB962C8B-B14F-4D97-AF65-F5344CB8AC3E}">
        <p14:creationId xmlns:p14="http://schemas.microsoft.com/office/powerpoint/2010/main" val="488233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9A3A1-ACF5-4A85-8E20-E4E9BEFB34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8C8BFA-D665-464E-90F6-947DDACD83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0DC2F0-4CAF-4C1F-88F9-E40C6D424752}"/>
              </a:ext>
            </a:extLst>
          </p:cNvPr>
          <p:cNvSpPr>
            <a:spLocks noGrp="1"/>
          </p:cNvSpPr>
          <p:nvPr>
            <p:ph type="dt" sz="half" idx="10"/>
          </p:nvPr>
        </p:nvSpPr>
        <p:spPr/>
        <p:txBody>
          <a:bodyPr/>
          <a:lstStyle/>
          <a:p>
            <a:fld id="{35395B56-ECA5-4497-AAF3-08146E0A4828}" type="datetimeFigureOut">
              <a:rPr lang="en-US" smtClean="0"/>
              <a:t>12/7/2022</a:t>
            </a:fld>
            <a:endParaRPr lang="en-US"/>
          </a:p>
        </p:txBody>
      </p:sp>
      <p:sp>
        <p:nvSpPr>
          <p:cNvPr id="5" name="Footer Placeholder 4">
            <a:extLst>
              <a:ext uri="{FF2B5EF4-FFF2-40B4-BE49-F238E27FC236}">
                <a16:creationId xmlns:a16="http://schemas.microsoft.com/office/drawing/2014/main" id="{AA41ABD0-48A0-42B8-A8FB-C3765EF7A6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47BAB2-2969-4D16-9511-6D97EA7A4134}"/>
              </a:ext>
            </a:extLst>
          </p:cNvPr>
          <p:cNvSpPr>
            <a:spLocks noGrp="1"/>
          </p:cNvSpPr>
          <p:nvPr>
            <p:ph type="sldNum" sz="quarter" idx="12"/>
          </p:nvPr>
        </p:nvSpPr>
        <p:spPr/>
        <p:txBody>
          <a:bodyPr/>
          <a:lstStyle/>
          <a:p>
            <a:fld id="{E092891B-4489-4FB9-916E-6935EC2A0E6F}" type="slidenum">
              <a:rPr lang="en-US" smtClean="0"/>
              <a:t>‹#›</a:t>
            </a:fld>
            <a:endParaRPr lang="en-US"/>
          </a:p>
        </p:txBody>
      </p:sp>
    </p:spTree>
    <p:extLst>
      <p:ext uri="{BB962C8B-B14F-4D97-AF65-F5344CB8AC3E}">
        <p14:creationId xmlns:p14="http://schemas.microsoft.com/office/powerpoint/2010/main" val="16189473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A9EE4-1AF3-44E5-BE0B-6B8D4386DC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E0043A-1F09-4F16-B1A3-08D7267B62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4494DD-9A89-472F-9F4E-EE76C258D0CD}"/>
              </a:ext>
            </a:extLst>
          </p:cNvPr>
          <p:cNvSpPr>
            <a:spLocks noGrp="1"/>
          </p:cNvSpPr>
          <p:nvPr>
            <p:ph type="dt" sz="half" idx="10"/>
          </p:nvPr>
        </p:nvSpPr>
        <p:spPr/>
        <p:txBody>
          <a:bodyPr/>
          <a:lstStyle/>
          <a:p>
            <a:fld id="{35395B56-ECA5-4497-AAF3-08146E0A4828}" type="datetimeFigureOut">
              <a:rPr lang="en-US" smtClean="0"/>
              <a:t>12/7/2022</a:t>
            </a:fld>
            <a:endParaRPr lang="en-US"/>
          </a:p>
        </p:txBody>
      </p:sp>
      <p:sp>
        <p:nvSpPr>
          <p:cNvPr id="5" name="Footer Placeholder 4">
            <a:extLst>
              <a:ext uri="{FF2B5EF4-FFF2-40B4-BE49-F238E27FC236}">
                <a16:creationId xmlns:a16="http://schemas.microsoft.com/office/drawing/2014/main" id="{3EB28B04-C998-467A-8624-075001F6F7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F498C-CBA5-4D59-9EEC-AFA74B5E04F3}"/>
              </a:ext>
            </a:extLst>
          </p:cNvPr>
          <p:cNvSpPr>
            <a:spLocks noGrp="1"/>
          </p:cNvSpPr>
          <p:nvPr>
            <p:ph type="sldNum" sz="quarter" idx="12"/>
          </p:nvPr>
        </p:nvSpPr>
        <p:spPr/>
        <p:txBody>
          <a:bodyPr/>
          <a:lstStyle/>
          <a:p>
            <a:fld id="{E092891B-4489-4FB9-916E-6935EC2A0E6F}" type="slidenum">
              <a:rPr lang="en-US" smtClean="0"/>
              <a:t>‹#›</a:t>
            </a:fld>
            <a:endParaRPr lang="en-US"/>
          </a:p>
        </p:txBody>
      </p:sp>
    </p:spTree>
    <p:extLst>
      <p:ext uri="{BB962C8B-B14F-4D97-AF65-F5344CB8AC3E}">
        <p14:creationId xmlns:p14="http://schemas.microsoft.com/office/powerpoint/2010/main" val="4099782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9A1779-CF5A-4FCF-A3FF-9A734512927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F8F405-DD0E-487D-BC5B-2EBEDC42C9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C29989-3EF8-4C23-9BAB-A2715CABE489}"/>
              </a:ext>
            </a:extLst>
          </p:cNvPr>
          <p:cNvSpPr>
            <a:spLocks noGrp="1"/>
          </p:cNvSpPr>
          <p:nvPr>
            <p:ph type="dt" sz="half" idx="10"/>
          </p:nvPr>
        </p:nvSpPr>
        <p:spPr/>
        <p:txBody>
          <a:bodyPr/>
          <a:lstStyle/>
          <a:p>
            <a:fld id="{35395B56-ECA5-4497-AAF3-08146E0A4828}" type="datetimeFigureOut">
              <a:rPr lang="en-US" smtClean="0"/>
              <a:t>12/7/2022</a:t>
            </a:fld>
            <a:endParaRPr lang="en-US"/>
          </a:p>
        </p:txBody>
      </p:sp>
      <p:sp>
        <p:nvSpPr>
          <p:cNvPr id="5" name="Footer Placeholder 4">
            <a:extLst>
              <a:ext uri="{FF2B5EF4-FFF2-40B4-BE49-F238E27FC236}">
                <a16:creationId xmlns:a16="http://schemas.microsoft.com/office/drawing/2014/main" id="{82FC7B88-2B91-4DAA-9AD5-032A5F3629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3C4FE3-15B4-4D21-AFF9-8A718550DD84}"/>
              </a:ext>
            </a:extLst>
          </p:cNvPr>
          <p:cNvSpPr>
            <a:spLocks noGrp="1"/>
          </p:cNvSpPr>
          <p:nvPr>
            <p:ph type="sldNum" sz="quarter" idx="12"/>
          </p:nvPr>
        </p:nvSpPr>
        <p:spPr/>
        <p:txBody>
          <a:bodyPr/>
          <a:lstStyle/>
          <a:p>
            <a:fld id="{E092891B-4489-4FB9-916E-6935EC2A0E6F}" type="slidenum">
              <a:rPr lang="en-US" smtClean="0"/>
              <a:t>‹#›</a:t>
            </a:fld>
            <a:endParaRPr lang="en-US"/>
          </a:p>
        </p:txBody>
      </p:sp>
    </p:spTree>
    <p:extLst>
      <p:ext uri="{BB962C8B-B14F-4D97-AF65-F5344CB8AC3E}">
        <p14:creationId xmlns:p14="http://schemas.microsoft.com/office/powerpoint/2010/main" val="2115970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7"/>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fld id="{6FC9B215-65C7-4645-A6FF-45EDD4509F8D}" type="datetime1">
              <a:rPr lang="en-US" smtClean="0"/>
              <a:t>12/7/2022</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AC93F72-FD76-467D-899E-8AB7CCEC9DF2}" type="slidenum">
              <a:rPr lang="en-US"/>
              <a:pPr>
                <a:defRPr/>
              </a:pPr>
              <a:t>‹#›</a:t>
            </a:fld>
            <a:endParaRPr lang="en-US"/>
          </a:p>
        </p:txBody>
      </p:sp>
    </p:spTree>
    <p:extLst>
      <p:ext uri="{BB962C8B-B14F-4D97-AF65-F5344CB8AC3E}">
        <p14:creationId xmlns:p14="http://schemas.microsoft.com/office/powerpoint/2010/main" val="649715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6EB8D-C6CF-4B3E-9076-D13D7A15C9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BBE7DD-5582-4127-B66B-378A3A2A74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4CF16E-0353-4DA0-91DC-4A287EDBE463}"/>
              </a:ext>
            </a:extLst>
          </p:cNvPr>
          <p:cNvSpPr>
            <a:spLocks noGrp="1"/>
          </p:cNvSpPr>
          <p:nvPr>
            <p:ph type="dt" sz="half" idx="10"/>
          </p:nvPr>
        </p:nvSpPr>
        <p:spPr/>
        <p:txBody>
          <a:bodyPr/>
          <a:lstStyle/>
          <a:p>
            <a:fld id="{35395B56-ECA5-4497-AAF3-08146E0A4828}" type="datetimeFigureOut">
              <a:rPr lang="en-US" smtClean="0"/>
              <a:t>12/7/2022</a:t>
            </a:fld>
            <a:endParaRPr lang="en-US"/>
          </a:p>
        </p:txBody>
      </p:sp>
      <p:sp>
        <p:nvSpPr>
          <p:cNvPr id="5" name="Footer Placeholder 4">
            <a:extLst>
              <a:ext uri="{FF2B5EF4-FFF2-40B4-BE49-F238E27FC236}">
                <a16:creationId xmlns:a16="http://schemas.microsoft.com/office/drawing/2014/main" id="{16AB75D9-7A39-460E-A491-888D123C0E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786E22-9DAD-46B2-9BB5-A59F5BCC8CA9}"/>
              </a:ext>
            </a:extLst>
          </p:cNvPr>
          <p:cNvSpPr>
            <a:spLocks noGrp="1"/>
          </p:cNvSpPr>
          <p:nvPr>
            <p:ph type="sldNum" sz="quarter" idx="12"/>
          </p:nvPr>
        </p:nvSpPr>
        <p:spPr/>
        <p:txBody>
          <a:bodyPr/>
          <a:lstStyle/>
          <a:p>
            <a:fld id="{E092891B-4489-4FB9-916E-6935EC2A0E6F}" type="slidenum">
              <a:rPr lang="en-US" smtClean="0"/>
              <a:t>‹#›</a:t>
            </a:fld>
            <a:endParaRPr lang="en-US"/>
          </a:p>
        </p:txBody>
      </p:sp>
    </p:spTree>
    <p:extLst>
      <p:ext uri="{BB962C8B-B14F-4D97-AF65-F5344CB8AC3E}">
        <p14:creationId xmlns:p14="http://schemas.microsoft.com/office/powerpoint/2010/main" val="1295089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B4F4-A92A-40B2-A920-9DEB808CCA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F24F07-2639-4222-817C-C057443D91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05944C-F1C4-4D00-9BA7-C2827CA8FC56}"/>
              </a:ext>
            </a:extLst>
          </p:cNvPr>
          <p:cNvSpPr>
            <a:spLocks noGrp="1"/>
          </p:cNvSpPr>
          <p:nvPr>
            <p:ph type="dt" sz="half" idx="10"/>
          </p:nvPr>
        </p:nvSpPr>
        <p:spPr/>
        <p:txBody>
          <a:bodyPr/>
          <a:lstStyle/>
          <a:p>
            <a:fld id="{35395B56-ECA5-4497-AAF3-08146E0A4828}" type="datetimeFigureOut">
              <a:rPr lang="en-US" smtClean="0"/>
              <a:t>12/7/2022</a:t>
            </a:fld>
            <a:endParaRPr lang="en-US"/>
          </a:p>
        </p:txBody>
      </p:sp>
      <p:sp>
        <p:nvSpPr>
          <p:cNvPr id="5" name="Footer Placeholder 4">
            <a:extLst>
              <a:ext uri="{FF2B5EF4-FFF2-40B4-BE49-F238E27FC236}">
                <a16:creationId xmlns:a16="http://schemas.microsoft.com/office/drawing/2014/main" id="{0AF1710D-7FBD-4C22-BCD8-2AB95BE515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70860B-D0C6-4F83-BFF8-3F3C811D5E8F}"/>
              </a:ext>
            </a:extLst>
          </p:cNvPr>
          <p:cNvSpPr>
            <a:spLocks noGrp="1"/>
          </p:cNvSpPr>
          <p:nvPr>
            <p:ph type="sldNum" sz="quarter" idx="12"/>
          </p:nvPr>
        </p:nvSpPr>
        <p:spPr/>
        <p:txBody>
          <a:bodyPr/>
          <a:lstStyle/>
          <a:p>
            <a:fld id="{E092891B-4489-4FB9-916E-6935EC2A0E6F}" type="slidenum">
              <a:rPr lang="en-US" smtClean="0"/>
              <a:t>‹#›</a:t>
            </a:fld>
            <a:endParaRPr lang="en-US"/>
          </a:p>
        </p:txBody>
      </p:sp>
    </p:spTree>
    <p:extLst>
      <p:ext uri="{BB962C8B-B14F-4D97-AF65-F5344CB8AC3E}">
        <p14:creationId xmlns:p14="http://schemas.microsoft.com/office/powerpoint/2010/main" val="2475260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8BE5E-CDD6-48AF-BF09-88CE390785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692B20-5F5E-4D17-933F-066CEAF3FA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641457-F4D1-4F3A-8537-74E4C021C6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CFFDE2-3D8D-45BE-B259-8BC95585F277}"/>
              </a:ext>
            </a:extLst>
          </p:cNvPr>
          <p:cNvSpPr>
            <a:spLocks noGrp="1"/>
          </p:cNvSpPr>
          <p:nvPr>
            <p:ph type="dt" sz="half" idx="10"/>
          </p:nvPr>
        </p:nvSpPr>
        <p:spPr/>
        <p:txBody>
          <a:bodyPr/>
          <a:lstStyle/>
          <a:p>
            <a:fld id="{35395B56-ECA5-4497-AAF3-08146E0A4828}" type="datetimeFigureOut">
              <a:rPr lang="en-US" smtClean="0"/>
              <a:t>12/7/2022</a:t>
            </a:fld>
            <a:endParaRPr lang="en-US"/>
          </a:p>
        </p:txBody>
      </p:sp>
      <p:sp>
        <p:nvSpPr>
          <p:cNvPr id="6" name="Footer Placeholder 5">
            <a:extLst>
              <a:ext uri="{FF2B5EF4-FFF2-40B4-BE49-F238E27FC236}">
                <a16:creationId xmlns:a16="http://schemas.microsoft.com/office/drawing/2014/main" id="{3755826F-08D2-436D-BB81-6DD6E7DB5F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C46D40-8CD1-488A-94E8-C5A442609AFC}"/>
              </a:ext>
            </a:extLst>
          </p:cNvPr>
          <p:cNvSpPr>
            <a:spLocks noGrp="1"/>
          </p:cNvSpPr>
          <p:nvPr>
            <p:ph type="sldNum" sz="quarter" idx="12"/>
          </p:nvPr>
        </p:nvSpPr>
        <p:spPr/>
        <p:txBody>
          <a:bodyPr/>
          <a:lstStyle/>
          <a:p>
            <a:fld id="{E092891B-4489-4FB9-916E-6935EC2A0E6F}" type="slidenum">
              <a:rPr lang="en-US" smtClean="0"/>
              <a:t>‹#›</a:t>
            </a:fld>
            <a:endParaRPr lang="en-US"/>
          </a:p>
        </p:txBody>
      </p:sp>
    </p:spTree>
    <p:extLst>
      <p:ext uri="{BB962C8B-B14F-4D97-AF65-F5344CB8AC3E}">
        <p14:creationId xmlns:p14="http://schemas.microsoft.com/office/powerpoint/2010/main" val="912157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9ABD6-C9A3-4ACF-9B5F-B4F39E6CD25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DC11B4-3E6D-4D1D-BFD5-F5F59BD847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A7D848-C6A2-44EB-9967-93025EF39D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4D5371-7D63-4F7E-80BB-7E363D2C4A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511688-6FA7-42CC-B321-C99AC82328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2849DD-93BC-4D44-A905-C0E3328E63D5}"/>
              </a:ext>
            </a:extLst>
          </p:cNvPr>
          <p:cNvSpPr>
            <a:spLocks noGrp="1"/>
          </p:cNvSpPr>
          <p:nvPr>
            <p:ph type="dt" sz="half" idx="10"/>
          </p:nvPr>
        </p:nvSpPr>
        <p:spPr/>
        <p:txBody>
          <a:bodyPr/>
          <a:lstStyle/>
          <a:p>
            <a:fld id="{35395B56-ECA5-4497-AAF3-08146E0A4828}" type="datetimeFigureOut">
              <a:rPr lang="en-US" smtClean="0"/>
              <a:t>12/7/2022</a:t>
            </a:fld>
            <a:endParaRPr lang="en-US"/>
          </a:p>
        </p:txBody>
      </p:sp>
      <p:sp>
        <p:nvSpPr>
          <p:cNvPr id="8" name="Footer Placeholder 7">
            <a:extLst>
              <a:ext uri="{FF2B5EF4-FFF2-40B4-BE49-F238E27FC236}">
                <a16:creationId xmlns:a16="http://schemas.microsoft.com/office/drawing/2014/main" id="{CE81169D-C00F-4BEA-90AD-D7852484BA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5ABDAE-D3F5-4C3B-8EA9-CD581597B7F5}"/>
              </a:ext>
            </a:extLst>
          </p:cNvPr>
          <p:cNvSpPr>
            <a:spLocks noGrp="1"/>
          </p:cNvSpPr>
          <p:nvPr>
            <p:ph type="sldNum" sz="quarter" idx="12"/>
          </p:nvPr>
        </p:nvSpPr>
        <p:spPr/>
        <p:txBody>
          <a:bodyPr/>
          <a:lstStyle/>
          <a:p>
            <a:fld id="{E092891B-4489-4FB9-916E-6935EC2A0E6F}" type="slidenum">
              <a:rPr lang="en-US" smtClean="0"/>
              <a:t>‹#›</a:t>
            </a:fld>
            <a:endParaRPr lang="en-US"/>
          </a:p>
        </p:txBody>
      </p:sp>
    </p:spTree>
    <p:extLst>
      <p:ext uri="{BB962C8B-B14F-4D97-AF65-F5344CB8AC3E}">
        <p14:creationId xmlns:p14="http://schemas.microsoft.com/office/powerpoint/2010/main" val="397500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06458-644F-4C10-AB50-90EC1D56F8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B19965-5761-4E43-A2E4-4A9B402CF7EF}"/>
              </a:ext>
            </a:extLst>
          </p:cNvPr>
          <p:cNvSpPr>
            <a:spLocks noGrp="1"/>
          </p:cNvSpPr>
          <p:nvPr>
            <p:ph type="dt" sz="half" idx="10"/>
          </p:nvPr>
        </p:nvSpPr>
        <p:spPr/>
        <p:txBody>
          <a:bodyPr/>
          <a:lstStyle/>
          <a:p>
            <a:fld id="{35395B56-ECA5-4497-AAF3-08146E0A4828}" type="datetimeFigureOut">
              <a:rPr lang="en-US" smtClean="0"/>
              <a:t>12/7/2022</a:t>
            </a:fld>
            <a:endParaRPr lang="en-US"/>
          </a:p>
        </p:txBody>
      </p:sp>
      <p:sp>
        <p:nvSpPr>
          <p:cNvPr id="4" name="Footer Placeholder 3">
            <a:extLst>
              <a:ext uri="{FF2B5EF4-FFF2-40B4-BE49-F238E27FC236}">
                <a16:creationId xmlns:a16="http://schemas.microsoft.com/office/drawing/2014/main" id="{9A681AEB-BCBC-44CA-AC08-3A855AC428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241B26-0FB5-4166-B233-F43B60056903}"/>
              </a:ext>
            </a:extLst>
          </p:cNvPr>
          <p:cNvSpPr>
            <a:spLocks noGrp="1"/>
          </p:cNvSpPr>
          <p:nvPr>
            <p:ph type="sldNum" sz="quarter" idx="12"/>
          </p:nvPr>
        </p:nvSpPr>
        <p:spPr/>
        <p:txBody>
          <a:bodyPr/>
          <a:lstStyle/>
          <a:p>
            <a:fld id="{E092891B-4489-4FB9-916E-6935EC2A0E6F}" type="slidenum">
              <a:rPr lang="en-US" smtClean="0"/>
              <a:t>‹#›</a:t>
            </a:fld>
            <a:endParaRPr lang="en-US"/>
          </a:p>
        </p:txBody>
      </p:sp>
    </p:spTree>
    <p:extLst>
      <p:ext uri="{BB962C8B-B14F-4D97-AF65-F5344CB8AC3E}">
        <p14:creationId xmlns:p14="http://schemas.microsoft.com/office/powerpoint/2010/main" val="2692262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8F8042-A26F-4E1D-B4F0-BF9CF795347F}"/>
              </a:ext>
            </a:extLst>
          </p:cNvPr>
          <p:cNvSpPr>
            <a:spLocks noGrp="1"/>
          </p:cNvSpPr>
          <p:nvPr>
            <p:ph type="dt" sz="half" idx="10"/>
          </p:nvPr>
        </p:nvSpPr>
        <p:spPr/>
        <p:txBody>
          <a:bodyPr/>
          <a:lstStyle/>
          <a:p>
            <a:fld id="{35395B56-ECA5-4497-AAF3-08146E0A4828}" type="datetimeFigureOut">
              <a:rPr lang="en-US" smtClean="0"/>
              <a:t>12/7/2022</a:t>
            </a:fld>
            <a:endParaRPr lang="en-US"/>
          </a:p>
        </p:txBody>
      </p:sp>
      <p:sp>
        <p:nvSpPr>
          <p:cNvPr id="3" name="Footer Placeholder 2">
            <a:extLst>
              <a:ext uri="{FF2B5EF4-FFF2-40B4-BE49-F238E27FC236}">
                <a16:creationId xmlns:a16="http://schemas.microsoft.com/office/drawing/2014/main" id="{D98D0FE4-C6CE-406A-BB86-CEB0B34BF2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9321FF-1E44-4716-86C9-F86FF29C3A81}"/>
              </a:ext>
            </a:extLst>
          </p:cNvPr>
          <p:cNvSpPr>
            <a:spLocks noGrp="1"/>
          </p:cNvSpPr>
          <p:nvPr>
            <p:ph type="sldNum" sz="quarter" idx="12"/>
          </p:nvPr>
        </p:nvSpPr>
        <p:spPr/>
        <p:txBody>
          <a:bodyPr/>
          <a:lstStyle/>
          <a:p>
            <a:fld id="{E092891B-4489-4FB9-916E-6935EC2A0E6F}" type="slidenum">
              <a:rPr lang="en-US" smtClean="0"/>
              <a:t>‹#›</a:t>
            </a:fld>
            <a:endParaRPr lang="en-US"/>
          </a:p>
        </p:txBody>
      </p:sp>
    </p:spTree>
    <p:extLst>
      <p:ext uri="{BB962C8B-B14F-4D97-AF65-F5344CB8AC3E}">
        <p14:creationId xmlns:p14="http://schemas.microsoft.com/office/powerpoint/2010/main" val="428964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01597-788F-4619-8648-14D33FFA07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4FDB35-E6C0-4579-9801-60EEAD175B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307E47-4513-4458-94EA-9C0536F53C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16C1A2-63A5-40FE-8E8E-5EFFD59FEDB0}"/>
              </a:ext>
            </a:extLst>
          </p:cNvPr>
          <p:cNvSpPr>
            <a:spLocks noGrp="1"/>
          </p:cNvSpPr>
          <p:nvPr>
            <p:ph type="dt" sz="half" idx="10"/>
          </p:nvPr>
        </p:nvSpPr>
        <p:spPr/>
        <p:txBody>
          <a:bodyPr/>
          <a:lstStyle/>
          <a:p>
            <a:fld id="{35395B56-ECA5-4497-AAF3-08146E0A4828}" type="datetimeFigureOut">
              <a:rPr lang="en-US" smtClean="0"/>
              <a:t>12/7/2022</a:t>
            </a:fld>
            <a:endParaRPr lang="en-US"/>
          </a:p>
        </p:txBody>
      </p:sp>
      <p:sp>
        <p:nvSpPr>
          <p:cNvPr id="6" name="Footer Placeholder 5">
            <a:extLst>
              <a:ext uri="{FF2B5EF4-FFF2-40B4-BE49-F238E27FC236}">
                <a16:creationId xmlns:a16="http://schemas.microsoft.com/office/drawing/2014/main" id="{4A6119FD-157A-4721-A64A-6DCE1EA0AF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B14C61-EFA9-4B04-8BDC-1B89F11C9098}"/>
              </a:ext>
            </a:extLst>
          </p:cNvPr>
          <p:cNvSpPr>
            <a:spLocks noGrp="1"/>
          </p:cNvSpPr>
          <p:nvPr>
            <p:ph type="sldNum" sz="quarter" idx="12"/>
          </p:nvPr>
        </p:nvSpPr>
        <p:spPr/>
        <p:txBody>
          <a:bodyPr/>
          <a:lstStyle/>
          <a:p>
            <a:fld id="{E092891B-4489-4FB9-916E-6935EC2A0E6F}" type="slidenum">
              <a:rPr lang="en-US" smtClean="0"/>
              <a:t>‹#›</a:t>
            </a:fld>
            <a:endParaRPr lang="en-US"/>
          </a:p>
        </p:txBody>
      </p:sp>
    </p:spTree>
    <p:extLst>
      <p:ext uri="{BB962C8B-B14F-4D97-AF65-F5344CB8AC3E}">
        <p14:creationId xmlns:p14="http://schemas.microsoft.com/office/powerpoint/2010/main" val="2961100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5D04C-4C63-4738-B363-1490D0D4AE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7A0B3C-181B-4BCC-B7A1-48DA0D1810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6EAB5C-F0A1-4C8B-B6A6-33E53C4ABF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9B2D40-08BF-4B74-8C26-5CAA4833C852}"/>
              </a:ext>
            </a:extLst>
          </p:cNvPr>
          <p:cNvSpPr>
            <a:spLocks noGrp="1"/>
          </p:cNvSpPr>
          <p:nvPr>
            <p:ph type="dt" sz="half" idx="10"/>
          </p:nvPr>
        </p:nvSpPr>
        <p:spPr/>
        <p:txBody>
          <a:bodyPr/>
          <a:lstStyle/>
          <a:p>
            <a:fld id="{35395B56-ECA5-4497-AAF3-08146E0A4828}" type="datetimeFigureOut">
              <a:rPr lang="en-US" smtClean="0"/>
              <a:t>12/7/2022</a:t>
            </a:fld>
            <a:endParaRPr lang="en-US"/>
          </a:p>
        </p:txBody>
      </p:sp>
      <p:sp>
        <p:nvSpPr>
          <p:cNvPr id="6" name="Footer Placeholder 5">
            <a:extLst>
              <a:ext uri="{FF2B5EF4-FFF2-40B4-BE49-F238E27FC236}">
                <a16:creationId xmlns:a16="http://schemas.microsoft.com/office/drawing/2014/main" id="{E5FA7F81-D33F-4C21-AFEA-4E2130D6BC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A14AEC-CC28-4C2F-81DE-99E0EB8320CC}"/>
              </a:ext>
            </a:extLst>
          </p:cNvPr>
          <p:cNvSpPr>
            <a:spLocks noGrp="1"/>
          </p:cNvSpPr>
          <p:nvPr>
            <p:ph type="sldNum" sz="quarter" idx="12"/>
          </p:nvPr>
        </p:nvSpPr>
        <p:spPr/>
        <p:txBody>
          <a:bodyPr/>
          <a:lstStyle/>
          <a:p>
            <a:fld id="{E092891B-4489-4FB9-916E-6935EC2A0E6F}" type="slidenum">
              <a:rPr lang="en-US" smtClean="0"/>
              <a:t>‹#›</a:t>
            </a:fld>
            <a:endParaRPr lang="en-US"/>
          </a:p>
        </p:txBody>
      </p:sp>
    </p:spTree>
    <p:extLst>
      <p:ext uri="{BB962C8B-B14F-4D97-AF65-F5344CB8AC3E}">
        <p14:creationId xmlns:p14="http://schemas.microsoft.com/office/powerpoint/2010/main" val="2942095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A3956B-B83E-46C3-B577-7C1E460D2E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397829-F1F7-4F6A-A519-3B333CBECC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2656A3-BA56-43C3-862F-FBABEF4F34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395B56-ECA5-4497-AAF3-08146E0A4828}" type="datetimeFigureOut">
              <a:rPr lang="en-US" smtClean="0"/>
              <a:t>12/7/2022</a:t>
            </a:fld>
            <a:endParaRPr lang="en-US"/>
          </a:p>
        </p:txBody>
      </p:sp>
      <p:sp>
        <p:nvSpPr>
          <p:cNvPr id="5" name="Footer Placeholder 4">
            <a:extLst>
              <a:ext uri="{FF2B5EF4-FFF2-40B4-BE49-F238E27FC236}">
                <a16:creationId xmlns:a16="http://schemas.microsoft.com/office/drawing/2014/main" id="{8B15C149-B431-490D-8D5A-45F3395FE4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ABBD49E-7429-4584-B879-A0E9996C76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92891B-4489-4FB9-916E-6935EC2A0E6F}" type="slidenum">
              <a:rPr lang="en-US" smtClean="0"/>
              <a:t>‹#›</a:t>
            </a:fld>
            <a:endParaRPr lang="en-US"/>
          </a:p>
        </p:txBody>
      </p:sp>
    </p:spTree>
    <p:extLst>
      <p:ext uri="{BB962C8B-B14F-4D97-AF65-F5344CB8AC3E}">
        <p14:creationId xmlns:p14="http://schemas.microsoft.com/office/powerpoint/2010/main" val="17820003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0.emf"/></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3.emf"/><Relationship Id="rId4" Type="http://schemas.openxmlformats.org/officeDocument/2006/relationships/image" Target="../media/image32.JP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cid:image001.jpg@01D6A92B.167B8550" TargetMode="Externa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notesSlide" Target="../notesSlides/notesSlide7.xml"/><Relationship Id="rId7"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notesSlide" Target="../notesSlides/notesSlide8.xml"/><Relationship Id="rId7" Type="http://schemas.openxmlformats.org/officeDocument/2006/relationships/image" Target="../media/image20.w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19.wmf"/><Relationship Id="rId4" Type="http://schemas.openxmlformats.org/officeDocument/2006/relationships/oleObject" Target="../embeddings/oleObject3.bin"/><Relationship Id="rId9" Type="http://schemas.openxmlformats.org/officeDocument/2006/relationships/image" Target="cid:image003.jpg@01D72173.F5547EB0"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F73848-91FE-4D29-B0DC-BFC408416682}"/>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331" y="-9331"/>
            <a:ext cx="12191980" cy="6858000"/>
          </a:xfrm>
          <a:prstGeom prst="rect">
            <a:avLst/>
          </a:prstGeom>
          <a:solidFill>
            <a:schemeClr val="accent6">
              <a:lumMod val="75000"/>
              <a:alpha val="60000"/>
            </a:schemeClr>
          </a:solidFill>
        </p:spPr>
      </p:pic>
      <p:sp>
        <p:nvSpPr>
          <p:cNvPr id="7" name="Freeform: Shape 6">
            <a:extLst>
              <a:ext uri="{FF2B5EF4-FFF2-40B4-BE49-F238E27FC236}">
                <a16:creationId xmlns:a16="http://schemas.microsoft.com/office/drawing/2014/main" id="{98978A9A-370B-48E0-A7AB-63DEA06D8CC7}"/>
              </a:ext>
            </a:extLst>
          </p:cNvPr>
          <p:cNvSpPr/>
          <p:nvPr/>
        </p:nvSpPr>
        <p:spPr>
          <a:xfrm>
            <a:off x="1250302" y="671804"/>
            <a:ext cx="3396343" cy="5299788"/>
          </a:xfrm>
          <a:custGeom>
            <a:avLst/>
            <a:gdLst>
              <a:gd name="connsiteX0" fmla="*/ 1922106 w 3396343"/>
              <a:gd name="connsiteY0" fmla="*/ 0 h 5299788"/>
              <a:gd name="connsiteX1" fmla="*/ 1138335 w 3396343"/>
              <a:gd name="connsiteY1" fmla="*/ 261257 h 5299788"/>
              <a:gd name="connsiteX2" fmla="*/ 335902 w 3396343"/>
              <a:gd name="connsiteY2" fmla="*/ 653143 h 5299788"/>
              <a:gd name="connsiteX3" fmla="*/ 0 w 3396343"/>
              <a:gd name="connsiteY3" fmla="*/ 1147665 h 5299788"/>
              <a:gd name="connsiteX4" fmla="*/ 9331 w 3396343"/>
              <a:gd name="connsiteY4" fmla="*/ 2090057 h 5299788"/>
              <a:gd name="connsiteX5" fmla="*/ 186612 w 3396343"/>
              <a:gd name="connsiteY5" fmla="*/ 2435290 h 5299788"/>
              <a:gd name="connsiteX6" fmla="*/ 541176 w 3396343"/>
              <a:gd name="connsiteY6" fmla="*/ 2743200 h 5299788"/>
              <a:gd name="connsiteX7" fmla="*/ 811763 w 3396343"/>
              <a:gd name="connsiteY7" fmla="*/ 2883159 h 5299788"/>
              <a:gd name="connsiteX8" fmla="*/ 1007706 w 3396343"/>
              <a:gd name="connsiteY8" fmla="*/ 3163078 h 5299788"/>
              <a:gd name="connsiteX9" fmla="*/ 1054359 w 3396343"/>
              <a:gd name="connsiteY9" fmla="*/ 3256384 h 5299788"/>
              <a:gd name="connsiteX10" fmla="*/ 998376 w 3396343"/>
              <a:gd name="connsiteY10" fmla="*/ 3666931 h 5299788"/>
              <a:gd name="connsiteX11" fmla="*/ 1035698 w 3396343"/>
              <a:gd name="connsiteY11" fmla="*/ 4254759 h 5299788"/>
              <a:gd name="connsiteX12" fmla="*/ 1110343 w 3396343"/>
              <a:gd name="connsiteY12" fmla="*/ 4525347 h 5299788"/>
              <a:gd name="connsiteX13" fmla="*/ 1194318 w 3396343"/>
              <a:gd name="connsiteY13" fmla="*/ 4786604 h 5299788"/>
              <a:gd name="connsiteX14" fmla="*/ 1418253 w 3396343"/>
              <a:gd name="connsiteY14" fmla="*/ 4973216 h 5299788"/>
              <a:gd name="connsiteX15" fmla="*/ 1483567 w 3396343"/>
              <a:gd name="connsiteY15" fmla="*/ 5019869 h 5299788"/>
              <a:gd name="connsiteX16" fmla="*/ 1707502 w 3396343"/>
              <a:gd name="connsiteY16" fmla="*/ 5141167 h 5299788"/>
              <a:gd name="connsiteX17" fmla="*/ 1614196 w 3396343"/>
              <a:gd name="connsiteY17" fmla="*/ 4935894 h 5299788"/>
              <a:gd name="connsiteX18" fmla="*/ 2155371 w 3396343"/>
              <a:gd name="connsiteY18" fmla="*/ 5299788 h 5299788"/>
              <a:gd name="connsiteX19" fmla="*/ 2080727 w 3396343"/>
              <a:gd name="connsiteY19" fmla="*/ 5122506 h 5299788"/>
              <a:gd name="connsiteX20" fmla="*/ 2183363 w 3396343"/>
              <a:gd name="connsiteY20" fmla="*/ 5187820 h 5299788"/>
              <a:gd name="connsiteX21" fmla="*/ 2118049 w 3396343"/>
              <a:gd name="connsiteY21" fmla="*/ 5038531 h 5299788"/>
              <a:gd name="connsiteX22" fmla="*/ 2295331 w 3396343"/>
              <a:gd name="connsiteY22" fmla="*/ 5243804 h 5299788"/>
              <a:gd name="connsiteX23" fmla="*/ 2258008 w 3396343"/>
              <a:gd name="connsiteY23" fmla="*/ 4609323 h 5299788"/>
              <a:gd name="connsiteX24" fmla="*/ 2687216 w 3396343"/>
              <a:gd name="connsiteY24" fmla="*/ 4217437 h 5299788"/>
              <a:gd name="connsiteX25" fmla="*/ 3209731 w 3396343"/>
              <a:gd name="connsiteY25" fmla="*/ 3629608 h 5299788"/>
              <a:gd name="connsiteX26" fmla="*/ 3396343 w 3396343"/>
              <a:gd name="connsiteY26" fmla="*/ 2995127 h 5299788"/>
              <a:gd name="connsiteX27" fmla="*/ 3256384 w 3396343"/>
              <a:gd name="connsiteY27" fmla="*/ 2425959 h 5299788"/>
              <a:gd name="connsiteX28" fmla="*/ 3013788 w 3396343"/>
              <a:gd name="connsiteY28" fmla="*/ 1735494 h 5299788"/>
              <a:gd name="connsiteX29" fmla="*/ 2491274 w 3396343"/>
              <a:gd name="connsiteY29" fmla="*/ 1296955 h 5299788"/>
              <a:gd name="connsiteX30" fmla="*/ 2043404 w 3396343"/>
              <a:gd name="connsiteY30" fmla="*/ 998376 h 5299788"/>
              <a:gd name="connsiteX31" fmla="*/ 1978090 w 3396343"/>
              <a:gd name="connsiteY31" fmla="*/ 475861 h 5299788"/>
              <a:gd name="connsiteX32" fmla="*/ 2062065 w 3396343"/>
              <a:gd name="connsiteY32" fmla="*/ 186612 h 5299788"/>
              <a:gd name="connsiteX33" fmla="*/ 1772816 w 3396343"/>
              <a:gd name="connsiteY33" fmla="*/ 410547 h 5299788"/>
              <a:gd name="connsiteX34" fmla="*/ 1716833 w 3396343"/>
              <a:gd name="connsiteY34" fmla="*/ 401216 h 5299788"/>
              <a:gd name="connsiteX35" fmla="*/ 1922106 w 3396343"/>
              <a:gd name="connsiteY35" fmla="*/ 0 h 529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396343" h="5299788">
                <a:moveTo>
                  <a:pt x="1922106" y="0"/>
                </a:moveTo>
                <a:lnTo>
                  <a:pt x="1138335" y="261257"/>
                </a:lnTo>
                <a:lnTo>
                  <a:pt x="335902" y="653143"/>
                </a:lnTo>
                <a:lnTo>
                  <a:pt x="0" y="1147665"/>
                </a:lnTo>
                <a:cubicBezTo>
                  <a:pt x="3110" y="1461796"/>
                  <a:pt x="6221" y="1775926"/>
                  <a:pt x="9331" y="2090057"/>
                </a:cubicBezTo>
                <a:lnTo>
                  <a:pt x="186612" y="2435290"/>
                </a:lnTo>
                <a:lnTo>
                  <a:pt x="541176" y="2743200"/>
                </a:lnTo>
                <a:lnTo>
                  <a:pt x="811763" y="2883159"/>
                </a:lnTo>
                <a:lnTo>
                  <a:pt x="1007706" y="3163078"/>
                </a:lnTo>
                <a:lnTo>
                  <a:pt x="1054359" y="3256384"/>
                </a:lnTo>
                <a:lnTo>
                  <a:pt x="998376" y="3666931"/>
                </a:lnTo>
                <a:lnTo>
                  <a:pt x="1035698" y="4254759"/>
                </a:lnTo>
                <a:lnTo>
                  <a:pt x="1110343" y="4525347"/>
                </a:lnTo>
                <a:lnTo>
                  <a:pt x="1194318" y="4786604"/>
                </a:lnTo>
                <a:lnTo>
                  <a:pt x="1418253" y="4973216"/>
                </a:lnTo>
                <a:lnTo>
                  <a:pt x="1483567" y="5019869"/>
                </a:lnTo>
                <a:lnTo>
                  <a:pt x="1707502" y="5141167"/>
                </a:lnTo>
                <a:lnTo>
                  <a:pt x="1614196" y="4935894"/>
                </a:lnTo>
                <a:lnTo>
                  <a:pt x="2155371" y="5299788"/>
                </a:lnTo>
                <a:lnTo>
                  <a:pt x="2080727" y="5122506"/>
                </a:lnTo>
                <a:lnTo>
                  <a:pt x="2183363" y="5187820"/>
                </a:lnTo>
                <a:lnTo>
                  <a:pt x="2118049" y="5038531"/>
                </a:lnTo>
                <a:lnTo>
                  <a:pt x="2295331" y="5243804"/>
                </a:lnTo>
                <a:lnTo>
                  <a:pt x="2258008" y="4609323"/>
                </a:lnTo>
                <a:lnTo>
                  <a:pt x="2687216" y="4217437"/>
                </a:lnTo>
                <a:lnTo>
                  <a:pt x="3209731" y="3629608"/>
                </a:lnTo>
                <a:lnTo>
                  <a:pt x="3396343" y="2995127"/>
                </a:lnTo>
                <a:lnTo>
                  <a:pt x="3256384" y="2425959"/>
                </a:lnTo>
                <a:lnTo>
                  <a:pt x="3013788" y="1735494"/>
                </a:lnTo>
                <a:lnTo>
                  <a:pt x="2491274" y="1296955"/>
                </a:lnTo>
                <a:lnTo>
                  <a:pt x="2043404" y="998376"/>
                </a:lnTo>
                <a:lnTo>
                  <a:pt x="1978090" y="475861"/>
                </a:lnTo>
                <a:lnTo>
                  <a:pt x="2062065" y="186612"/>
                </a:lnTo>
                <a:lnTo>
                  <a:pt x="1772816" y="410547"/>
                </a:lnTo>
                <a:lnTo>
                  <a:pt x="1716833" y="401216"/>
                </a:lnTo>
                <a:lnTo>
                  <a:pt x="1922106" y="0"/>
                </a:lnTo>
                <a:close/>
              </a:path>
            </a:pathLst>
          </a:custGeom>
          <a:solidFill>
            <a:srgbClr val="C00000">
              <a:alpha val="6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59F4B2E7-DB53-4545-8A23-353668E18DF3}"/>
              </a:ext>
            </a:extLst>
          </p:cNvPr>
          <p:cNvSpPr/>
          <p:nvPr/>
        </p:nvSpPr>
        <p:spPr>
          <a:xfrm>
            <a:off x="970384" y="0"/>
            <a:ext cx="2696547" cy="1856792"/>
          </a:xfrm>
          <a:custGeom>
            <a:avLst/>
            <a:gdLst>
              <a:gd name="connsiteX0" fmla="*/ 223934 w 2696547"/>
              <a:gd name="connsiteY0" fmla="*/ 1856792 h 1856792"/>
              <a:gd name="connsiteX1" fmla="*/ 821094 w 2696547"/>
              <a:gd name="connsiteY1" fmla="*/ 1175657 h 1856792"/>
              <a:gd name="connsiteX2" fmla="*/ 2108718 w 2696547"/>
              <a:gd name="connsiteY2" fmla="*/ 681135 h 1856792"/>
              <a:gd name="connsiteX3" fmla="*/ 2696547 w 2696547"/>
              <a:gd name="connsiteY3" fmla="*/ 345233 h 1856792"/>
              <a:gd name="connsiteX4" fmla="*/ 2286000 w 2696547"/>
              <a:gd name="connsiteY4" fmla="*/ 354563 h 1856792"/>
              <a:gd name="connsiteX5" fmla="*/ 2388636 w 2696547"/>
              <a:gd name="connsiteY5" fmla="*/ 251927 h 1856792"/>
              <a:gd name="connsiteX6" fmla="*/ 1782147 w 2696547"/>
              <a:gd name="connsiteY6" fmla="*/ 102637 h 1856792"/>
              <a:gd name="connsiteX7" fmla="*/ 1315616 w 2696547"/>
              <a:gd name="connsiteY7" fmla="*/ 9331 h 1856792"/>
              <a:gd name="connsiteX8" fmla="*/ 895738 w 2696547"/>
              <a:gd name="connsiteY8" fmla="*/ 0 h 1856792"/>
              <a:gd name="connsiteX9" fmla="*/ 401216 w 2696547"/>
              <a:gd name="connsiteY9" fmla="*/ 149290 h 1856792"/>
              <a:gd name="connsiteX10" fmla="*/ 83975 w 2696547"/>
              <a:gd name="connsiteY10" fmla="*/ 550506 h 1856792"/>
              <a:gd name="connsiteX11" fmla="*/ 0 w 2696547"/>
              <a:gd name="connsiteY11" fmla="*/ 858416 h 1856792"/>
              <a:gd name="connsiteX12" fmla="*/ 65314 w 2696547"/>
              <a:gd name="connsiteY12" fmla="*/ 1334278 h 1856792"/>
              <a:gd name="connsiteX13" fmla="*/ 158620 w 2696547"/>
              <a:gd name="connsiteY13" fmla="*/ 1642188 h 1856792"/>
              <a:gd name="connsiteX14" fmla="*/ 223934 w 2696547"/>
              <a:gd name="connsiteY14" fmla="*/ 1856792 h 185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96547" h="1856792">
                <a:moveTo>
                  <a:pt x="223934" y="1856792"/>
                </a:moveTo>
                <a:lnTo>
                  <a:pt x="821094" y="1175657"/>
                </a:lnTo>
                <a:lnTo>
                  <a:pt x="2108718" y="681135"/>
                </a:lnTo>
                <a:lnTo>
                  <a:pt x="2696547" y="345233"/>
                </a:lnTo>
                <a:lnTo>
                  <a:pt x="2286000" y="354563"/>
                </a:lnTo>
                <a:lnTo>
                  <a:pt x="2388636" y="251927"/>
                </a:lnTo>
                <a:lnTo>
                  <a:pt x="1782147" y="102637"/>
                </a:lnTo>
                <a:lnTo>
                  <a:pt x="1315616" y="9331"/>
                </a:lnTo>
                <a:lnTo>
                  <a:pt x="895738" y="0"/>
                </a:lnTo>
                <a:lnTo>
                  <a:pt x="401216" y="149290"/>
                </a:lnTo>
                <a:lnTo>
                  <a:pt x="83975" y="550506"/>
                </a:lnTo>
                <a:lnTo>
                  <a:pt x="0" y="858416"/>
                </a:lnTo>
                <a:lnTo>
                  <a:pt x="65314" y="1334278"/>
                </a:lnTo>
                <a:lnTo>
                  <a:pt x="158620" y="1642188"/>
                </a:lnTo>
                <a:lnTo>
                  <a:pt x="223934" y="1856792"/>
                </a:lnTo>
                <a:close/>
              </a:path>
            </a:pathLst>
          </a:custGeom>
          <a:solidFill>
            <a:srgbClr val="FFC000">
              <a:alpha val="6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1C07F93D-D6C6-43E0-A1BC-9977D69EC73A}"/>
              </a:ext>
            </a:extLst>
          </p:cNvPr>
          <p:cNvSpPr/>
          <p:nvPr/>
        </p:nvSpPr>
        <p:spPr>
          <a:xfrm>
            <a:off x="1240971" y="3247053"/>
            <a:ext cx="2052735" cy="2929812"/>
          </a:xfrm>
          <a:custGeom>
            <a:avLst/>
            <a:gdLst>
              <a:gd name="connsiteX0" fmla="*/ 2052735 w 2052735"/>
              <a:gd name="connsiteY0" fmla="*/ 2873829 h 2929812"/>
              <a:gd name="connsiteX1" fmla="*/ 1502229 w 2052735"/>
              <a:gd name="connsiteY1" fmla="*/ 2453951 h 2929812"/>
              <a:gd name="connsiteX2" fmla="*/ 1129005 w 2052735"/>
              <a:gd name="connsiteY2" fmla="*/ 2099388 h 2929812"/>
              <a:gd name="connsiteX3" fmla="*/ 1017037 w 2052735"/>
              <a:gd name="connsiteY3" fmla="*/ 1492898 h 2929812"/>
              <a:gd name="connsiteX4" fmla="*/ 998376 w 2052735"/>
              <a:gd name="connsiteY4" fmla="*/ 923731 h 2929812"/>
              <a:gd name="connsiteX5" fmla="*/ 1073021 w 2052735"/>
              <a:gd name="connsiteY5" fmla="*/ 699796 h 2929812"/>
              <a:gd name="connsiteX6" fmla="*/ 830425 w 2052735"/>
              <a:gd name="connsiteY6" fmla="*/ 279918 h 2929812"/>
              <a:gd name="connsiteX7" fmla="*/ 289249 w 2052735"/>
              <a:gd name="connsiteY7" fmla="*/ 0 h 2929812"/>
              <a:gd name="connsiteX8" fmla="*/ 195943 w 2052735"/>
              <a:gd name="connsiteY8" fmla="*/ 74645 h 2929812"/>
              <a:gd name="connsiteX9" fmla="*/ 55984 w 2052735"/>
              <a:gd name="connsiteY9" fmla="*/ 886408 h 2929812"/>
              <a:gd name="connsiteX10" fmla="*/ 0 w 2052735"/>
              <a:gd name="connsiteY10" fmla="*/ 1474237 h 2929812"/>
              <a:gd name="connsiteX11" fmla="*/ 214605 w 2052735"/>
              <a:gd name="connsiteY11" fmla="*/ 2146041 h 2929812"/>
              <a:gd name="connsiteX12" fmla="*/ 270588 w 2052735"/>
              <a:gd name="connsiteY12" fmla="*/ 2388637 h 2929812"/>
              <a:gd name="connsiteX13" fmla="*/ 223935 w 2052735"/>
              <a:gd name="connsiteY13" fmla="*/ 2836506 h 2929812"/>
              <a:gd name="connsiteX14" fmla="*/ 298580 w 2052735"/>
              <a:gd name="connsiteY14" fmla="*/ 2911151 h 2929812"/>
              <a:gd name="connsiteX15" fmla="*/ 746449 w 2052735"/>
              <a:gd name="connsiteY15" fmla="*/ 2827176 h 2929812"/>
              <a:gd name="connsiteX16" fmla="*/ 1203649 w 2052735"/>
              <a:gd name="connsiteY16" fmla="*/ 2817845 h 2929812"/>
              <a:gd name="connsiteX17" fmla="*/ 1670180 w 2052735"/>
              <a:gd name="connsiteY17" fmla="*/ 2920482 h 2929812"/>
              <a:gd name="connsiteX18" fmla="*/ 1866123 w 2052735"/>
              <a:gd name="connsiteY18" fmla="*/ 2929812 h 2929812"/>
              <a:gd name="connsiteX19" fmla="*/ 2006082 w 2052735"/>
              <a:gd name="connsiteY19" fmla="*/ 2920482 h 2929812"/>
              <a:gd name="connsiteX20" fmla="*/ 2052735 w 2052735"/>
              <a:gd name="connsiteY20" fmla="*/ 2873829 h 2929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2735" h="2929812">
                <a:moveTo>
                  <a:pt x="2052735" y="2873829"/>
                </a:moveTo>
                <a:lnTo>
                  <a:pt x="1502229" y="2453951"/>
                </a:lnTo>
                <a:lnTo>
                  <a:pt x="1129005" y="2099388"/>
                </a:lnTo>
                <a:lnTo>
                  <a:pt x="1017037" y="1492898"/>
                </a:lnTo>
                <a:lnTo>
                  <a:pt x="998376" y="923731"/>
                </a:lnTo>
                <a:lnTo>
                  <a:pt x="1073021" y="699796"/>
                </a:lnTo>
                <a:lnTo>
                  <a:pt x="830425" y="279918"/>
                </a:lnTo>
                <a:lnTo>
                  <a:pt x="289249" y="0"/>
                </a:lnTo>
                <a:lnTo>
                  <a:pt x="195943" y="74645"/>
                </a:lnTo>
                <a:lnTo>
                  <a:pt x="55984" y="886408"/>
                </a:lnTo>
                <a:lnTo>
                  <a:pt x="0" y="1474237"/>
                </a:lnTo>
                <a:lnTo>
                  <a:pt x="214605" y="2146041"/>
                </a:lnTo>
                <a:lnTo>
                  <a:pt x="270588" y="2388637"/>
                </a:lnTo>
                <a:lnTo>
                  <a:pt x="223935" y="2836506"/>
                </a:lnTo>
                <a:lnTo>
                  <a:pt x="298580" y="2911151"/>
                </a:lnTo>
                <a:lnTo>
                  <a:pt x="746449" y="2827176"/>
                </a:lnTo>
                <a:lnTo>
                  <a:pt x="1203649" y="2817845"/>
                </a:lnTo>
                <a:lnTo>
                  <a:pt x="1670180" y="2920482"/>
                </a:lnTo>
                <a:lnTo>
                  <a:pt x="1866123" y="2929812"/>
                </a:lnTo>
                <a:lnTo>
                  <a:pt x="2006082" y="2920482"/>
                </a:lnTo>
                <a:lnTo>
                  <a:pt x="2052735" y="2873829"/>
                </a:lnTo>
                <a:close/>
              </a:path>
            </a:pathLst>
          </a:custGeom>
          <a:solidFill>
            <a:srgbClr val="FFC000">
              <a:alpha val="5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CF0E3F32-FA61-4348-ADEC-2EBC081EAC5E}"/>
              </a:ext>
            </a:extLst>
          </p:cNvPr>
          <p:cNvSpPr/>
          <p:nvPr/>
        </p:nvSpPr>
        <p:spPr>
          <a:xfrm>
            <a:off x="0" y="-9331"/>
            <a:ext cx="233265" cy="307911"/>
          </a:xfrm>
          <a:custGeom>
            <a:avLst/>
            <a:gdLst>
              <a:gd name="connsiteX0" fmla="*/ 233265 w 233265"/>
              <a:gd name="connsiteY0" fmla="*/ 0 h 307911"/>
              <a:gd name="connsiteX1" fmla="*/ 27992 w 233265"/>
              <a:gd name="connsiteY1" fmla="*/ 307911 h 307911"/>
              <a:gd name="connsiteX2" fmla="*/ 0 w 233265"/>
              <a:gd name="connsiteY2" fmla="*/ 9331 h 307911"/>
              <a:gd name="connsiteX3" fmla="*/ 233265 w 233265"/>
              <a:gd name="connsiteY3" fmla="*/ 0 h 307911"/>
            </a:gdLst>
            <a:ahLst/>
            <a:cxnLst>
              <a:cxn ang="0">
                <a:pos x="connsiteX0" y="connsiteY0"/>
              </a:cxn>
              <a:cxn ang="0">
                <a:pos x="connsiteX1" y="connsiteY1"/>
              </a:cxn>
              <a:cxn ang="0">
                <a:pos x="connsiteX2" y="connsiteY2"/>
              </a:cxn>
              <a:cxn ang="0">
                <a:pos x="connsiteX3" y="connsiteY3"/>
              </a:cxn>
            </a:cxnLst>
            <a:rect l="l" t="t" r="r" b="b"/>
            <a:pathLst>
              <a:path w="233265" h="307911">
                <a:moveTo>
                  <a:pt x="233265" y="0"/>
                </a:moveTo>
                <a:lnTo>
                  <a:pt x="27992" y="307911"/>
                </a:lnTo>
                <a:lnTo>
                  <a:pt x="0" y="9331"/>
                </a:lnTo>
                <a:lnTo>
                  <a:pt x="233265" y="0"/>
                </a:lnTo>
                <a:close/>
              </a:path>
            </a:pathLst>
          </a:custGeom>
          <a:solidFill>
            <a:srgbClr val="CC3300">
              <a:alpha val="8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CECC8012-6D39-4BB3-B431-E7CEAA9FEF9E}"/>
              </a:ext>
            </a:extLst>
          </p:cNvPr>
          <p:cNvSpPr/>
          <p:nvPr/>
        </p:nvSpPr>
        <p:spPr>
          <a:xfrm>
            <a:off x="9331" y="466531"/>
            <a:ext cx="1380930" cy="5281126"/>
          </a:xfrm>
          <a:custGeom>
            <a:avLst/>
            <a:gdLst>
              <a:gd name="connsiteX0" fmla="*/ 9330 w 1380930"/>
              <a:gd name="connsiteY0" fmla="*/ 0 h 5281126"/>
              <a:gd name="connsiteX1" fmla="*/ 55983 w 1380930"/>
              <a:gd name="connsiteY1" fmla="*/ 345232 h 5281126"/>
              <a:gd name="connsiteX2" fmla="*/ 279918 w 1380930"/>
              <a:gd name="connsiteY2" fmla="*/ 634481 h 5281126"/>
              <a:gd name="connsiteX3" fmla="*/ 793102 w 1380930"/>
              <a:gd name="connsiteY3" fmla="*/ 998375 h 5281126"/>
              <a:gd name="connsiteX4" fmla="*/ 1026367 w 1380930"/>
              <a:gd name="connsiteY4" fmla="*/ 1306285 h 5281126"/>
              <a:gd name="connsiteX5" fmla="*/ 1222310 w 1380930"/>
              <a:gd name="connsiteY5" fmla="*/ 1595534 h 5281126"/>
              <a:gd name="connsiteX6" fmla="*/ 1240971 w 1380930"/>
              <a:gd name="connsiteY6" fmla="*/ 2192693 h 5281126"/>
              <a:gd name="connsiteX7" fmla="*/ 1362269 w 1380930"/>
              <a:gd name="connsiteY7" fmla="*/ 2547257 h 5281126"/>
              <a:gd name="connsiteX8" fmla="*/ 1380930 w 1380930"/>
              <a:gd name="connsiteY8" fmla="*/ 2780522 h 5281126"/>
              <a:gd name="connsiteX9" fmla="*/ 1222310 w 1380930"/>
              <a:gd name="connsiteY9" fmla="*/ 3209730 h 5281126"/>
              <a:gd name="connsiteX10" fmla="*/ 1045028 w 1380930"/>
              <a:gd name="connsiteY10" fmla="*/ 3489649 h 5281126"/>
              <a:gd name="connsiteX11" fmla="*/ 830424 w 1380930"/>
              <a:gd name="connsiteY11" fmla="*/ 3797559 h 5281126"/>
              <a:gd name="connsiteX12" fmla="*/ 653142 w 1380930"/>
              <a:gd name="connsiteY12" fmla="*/ 4273420 h 5281126"/>
              <a:gd name="connsiteX13" fmla="*/ 671804 w 1380930"/>
              <a:gd name="connsiteY13" fmla="*/ 4823926 h 5281126"/>
              <a:gd name="connsiteX14" fmla="*/ 447869 w 1380930"/>
              <a:gd name="connsiteY14" fmla="*/ 5281126 h 5281126"/>
              <a:gd name="connsiteX15" fmla="*/ 447869 w 1380930"/>
              <a:gd name="connsiteY15" fmla="*/ 4991877 h 5281126"/>
              <a:gd name="connsiteX16" fmla="*/ 429208 w 1380930"/>
              <a:gd name="connsiteY16" fmla="*/ 4711959 h 5281126"/>
              <a:gd name="connsiteX17" fmla="*/ 233265 w 1380930"/>
              <a:gd name="connsiteY17" fmla="*/ 4292081 h 5281126"/>
              <a:gd name="connsiteX18" fmla="*/ 242596 w 1380930"/>
              <a:gd name="connsiteY18" fmla="*/ 3946849 h 5281126"/>
              <a:gd name="connsiteX19" fmla="*/ 289249 w 1380930"/>
              <a:gd name="connsiteY19" fmla="*/ 3741575 h 5281126"/>
              <a:gd name="connsiteX20" fmla="*/ 233265 w 1380930"/>
              <a:gd name="connsiteY20" fmla="*/ 3694922 h 5281126"/>
              <a:gd name="connsiteX21" fmla="*/ 214604 w 1380930"/>
              <a:gd name="connsiteY21" fmla="*/ 3303036 h 5281126"/>
              <a:gd name="connsiteX22" fmla="*/ 83975 w 1380930"/>
              <a:gd name="connsiteY22" fmla="*/ 2789853 h 5281126"/>
              <a:gd name="connsiteX23" fmla="*/ 0 w 1380930"/>
              <a:gd name="connsiteY23" fmla="*/ 2612571 h 5281126"/>
              <a:gd name="connsiteX24" fmla="*/ 9330 w 1380930"/>
              <a:gd name="connsiteY24" fmla="*/ 0 h 528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80930" h="5281126">
                <a:moveTo>
                  <a:pt x="9330" y="0"/>
                </a:moveTo>
                <a:lnTo>
                  <a:pt x="55983" y="345232"/>
                </a:lnTo>
                <a:lnTo>
                  <a:pt x="279918" y="634481"/>
                </a:lnTo>
                <a:lnTo>
                  <a:pt x="793102" y="998375"/>
                </a:lnTo>
                <a:lnTo>
                  <a:pt x="1026367" y="1306285"/>
                </a:lnTo>
                <a:lnTo>
                  <a:pt x="1222310" y="1595534"/>
                </a:lnTo>
                <a:lnTo>
                  <a:pt x="1240971" y="2192693"/>
                </a:lnTo>
                <a:lnTo>
                  <a:pt x="1362269" y="2547257"/>
                </a:lnTo>
                <a:lnTo>
                  <a:pt x="1380930" y="2780522"/>
                </a:lnTo>
                <a:lnTo>
                  <a:pt x="1222310" y="3209730"/>
                </a:lnTo>
                <a:lnTo>
                  <a:pt x="1045028" y="3489649"/>
                </a:lnTo>
                <a:lnTo>
                  <a:pt x="830424" y="3797559"/>
                </a:lnTo>
                <a:lnTo>
                  <a:pt x="653142" y="4273420"/>
                </a:lnTo>
                <a:lnTo>
                  <a:pt x="671804" y="4823926"/>
                </a:lnTo>
                <a:lnTo>
                  <a:pt x="447869" y="5281126"/>
                </a:lnTo>
                <a:lnTo>
                  <a:pt x="447869" y="4991877"/>
                </a:lnTo>
                <a:lnTo>
                  <a:pt x="429208" y="4711959"/>
                </a:lnTo>
                <a:lnTo>
                  <a:pt x="233265" y="4292081"/>
                </a:lnTo>
                <a:lnTo>
                  <a:pt x="242596" y="3946849"/>
                </a:lnTo>
                <a:lnTo>
                  <a:pt x="289249" y="3741575"/>
                </a:lnTo>
                <a:lnTo>
                  <a:pt x="233265" y="3694922"/>
                </a:lnTo>
                <a:lnTo>
                  <a:pt x="214604" y="3303036"/>
                </a:lnTo>
                <a:lnTo>
                  <a:pt x="83975" y="2789853"/>
                </a:lnTo>
                <a:lnTo>
                  <a:pt x="0" y="2612571"/>
                </a:lnTo>
                <a:lnTo>
                  <a:pt x="9330" y="0"/>
                </a:lnTo>
                <a:close/>
              </a:path>
            </a:pathLst>
          </a:custGeom>
          <a:solidFill>
            <a:srgbClr val="CC3300">
              <a:alpha val="7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96C19D48-9F6E-4BDC-A6AB-A9675FF1AB4C}"/>
              </a:ext>
            </a:extLst>
          </p:cNvPr>
          <p:cNvSpPr/>
          <p:nvPr/>
        </p:nvSpPr>
        <p:spPr>
          <a:xfrm>
            <a:off x="102637" y="3564294"/>
            <a:ext cx="1399592" cy="3303037"/>
          </a:xfrm>
          <a:custGeom>
            <a:avLst/>
            <a:gdLst>
              <a:gd name="connsiteX0" fmla="*/ 1175657 w 1399592"/>
              <a:gd name="connsiteY0" fmla="*/ 0 h 3303037"/>
              <a:gd name="connsiteX1" fmla="*/ 811763 w 1399592"/>
              <a:gd name="connsiteY1" fmla="*/ 597159 h 3303037"/>
              <a:gd name="connsiteX2" fmla="*/ 569167 w 1399592"/>
              <a:gd name="connsiteY2" fmla="*/ 1166326 h 3303037"/>
              <a:gd name="connsiteX3" fmla="*/ 559836 w 1399592"/>
              <a:gd name="connsiteY3" fmla="*/ 1502228 h 3303037"/>
              <a:gd name="connsiteX4" fmla="*/ 531845 w 1399592"/>
              <a:gd name="connsiteY4" fmla="*/ 2024743 h 3303037"/>
              <a:gd name="connsiteX5" fmla="*/ 242596 w 1399592"/>
              <a:gd name="connsiteY5" fmla="*/ 2509935 h 3303037"/>
              <a:gd name="connsiteX6" fmla="*/ 37322 w 1399592"/>
              <a:gd name="connsiteY6" fmla="*/ 2817845 h 3303037"/>
              <a:gd name="connsiteX7" fmla="*/ 0 w 1399592"/>
              <a:gd name="connsiteY7" fmla="*/ 3181739 h 3303037"/>
              <a:gd name="connsiteX8" fmla="*/ 37322 w 1399592"/>
              <a:gd name="connsiteY8" fmla="*/ 3303037 h 3303037"/>
              <a:gd name="connsiteX9" fmla="*/ 886408 w 1399592"/>
              <a:gd name="connsiteY9" fmla="*/ 3293706 h 3303037"/>
              <a:gd name="connsiteX10" fmla="*/ 1007706 w 1399592"/>
              <a:gd name="connsiteY10" fmla="*/ 2920482 h 3303037"/>
              <a:gd name="connsiteX11" fmla="*/ 1240971 w 1399592"/>
              <a:gd name="connsiteY11" fmla="*/ 2584579 h 3303037"/>
              <a:gd name="connsiteX12" fmla="*/ 1399592 w 1399592"/>
              <a:gd name="connsiteY12" fmla="*/ 2183363 h 3303037"/>
              <a:gd name="connsiteX13" fmla="*/ 1343608 w 1399592"/>
              <a:gd name="connsiteY13" fmla="*/ 1782147 h 3303037"/>
              <a:gd name="connsiteX14" fmla="*/ 1119673 w 1399592"/>
              <a:gd name="connsiteY14" fmla="*/ 1194318 h 3303037"/>
              <a:gd name="connsiteX15" fmla="*/ 1138334 w 1399592"/>
              <a:gd name="connsiteY15" fmla="*/ 895739 h 3303037"/>
              <a:gd name="connsiteX16" fmla="*/ 1175657 w 1399592"/>
              <a:gd name="connsiteY16" fmla="*/ 587828 h 3303037"/>
              <a:gd name="connsiteX17" fmla="*/ 1045028 w 1399592"/>
              <a:gd name="connsiteY17" fmla="*/ 634482 h 3303037"/>
              <a:gd name="connsiteX18" fmla="*/ 1203649 w 1399592"/>
              <a:gd name="connsiteY18" fmla="*/ 55984 h 3303037"/>
              <a:gd name="connsiteX19" fmla="*/ 1175657 w 1399592"/>
              <a:gd name="connsiteY19" fmla="*/ 102637 h 330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99592" h="3303037">
                <a:moveTo>
                  <a:pt x="1175657" y="0"/>
                </a:moveTo>
                <a:lnTo>
                  <a:pt x="811763" y="597159"/>
                </a:lnTo>
                <a:lnTo>
                  <a:pt x="569167" y="1166326"/>
                </a:lnTo>
                <a:lnTo>
                  <a:pt x="559836" y="1502228"/>
                </a:lnTo>
                <a:lnTo>
                  <a:pt x="531845" y="2024743"/>
                </a:lnTo>
                <a:lnTo>
                  <a:pt x="242596" y="2509935"/>
                </a:lnTo>
                <a:lnTo>
                  <a:pt x="37322" y="2817845"/>
                </a:lnTo>
                <a:lnTo>
                  <a:pt x="0" y="3181739"/>
                </a:lnTo>
                <a:lnTo>
                  <a:pt x="37322" y="3303037"/>
                </a:lnTo>
                <a:lnTo>
                  <a:pt x="886408" y="3293706"/>
                </a:lnTo>
                <a:lnTo>
                  <a:pt x="1007706" y="2920482"/>
                </a:lnTo>
                <a:lnTo>
                  <a:pt x="1240971" y="2584579"/>
                </a:lnTo>
                <a:lnTo>
                  <a:pt x="1399592" y="2183363"/>
                </a:lnTo>
                <a:lnTo>
                  <a:pt x="1343608" y="1782147"/>
                </a:lnTo>
                <a:lnTo>
                  <a:pt x="1119673" y="1194318"/>
                </a:lnTo>
                <a:lnTo>
                  <a:pt x="1138334" y="895739"/>
                </a:lnTo>
                <a:lnTo>
                  <a:pt x="1175657" y="587828"/>
                </a:lnTo>
                <a:lnTo>
                  <a:pt x="1045028" y="634482"/>
                </a:lnTo>
                <a:lnTo>
                  <a:pt x="1203649" y="55984"/>
                </a:lnTo>
                <a:lnTo>
                  <a:pt x="1175657" y="102637"/>
                </a:lnTo>
              </a:path>
            </a:pathLst>
          </a:custGeom>
          <a:solidFill>
            <a:schemeClr val="accent6">
              <a:lumMod val="75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D1C717A0-8990-4C06-ADAE-669E371A7191}"/>
              </a:ext>
            </a:extLst>
          </p:cNvPr>
          <p:cNvSpPr/>
          <p:nvPr/>
        </p:nvSpPr>
        <p:spPr>
          <a:xfrm>
            <a:off x="-9331" y="4805265"/>
            <a:ext cx="447870" cy="1548882"/>
          </a:xfrm>
          <a:custGeom>
            <a:avLst/>
            <a:gdLst>
              <a:gd name="connsiteX0" fmla="*/ 18662 w 447870"/>
              <a:gd name="connsiteY0" fmla="*/ 1548882 h 1548882"/>
              <a:gd name="connsiteX1" fmla="*/ 0 w 447870"/>
              <a:gd name="connsiteY1" fmla="*/ 653143 h 1548882"/>
              <a:gd name="connsiteX2" fmla="*/ 74645 w 447870"/>
              <a:gd name="connsiteY2" fmla="*/ 531845 h 1548882"/>
              <a:gd name="connsiteX3" fmla="*/ 121298 w 447870"/>
              <a:gd name="connsiteY3" fmla="*/ 727788 h 1548882"/>
              <a:gd name="connsiteX4" fmla="*/ 177282 w 447870"/>
              <a:gd name="connsiteY4" fmla="*/ 475862 h 1548882"/>
              <a:gd name="connsiteX5" fmla="*/ 186613 w 447870"/>
              <a:gd name="connsiteY5" fmla="*/ 65315 h 1548882"/>
              <a:gd name="connsiteX6" fmla="*/ 261258 w 447870"/>
              <a:gd name="connsiteY6" fmla="*/ 0 h 1548882"/>
              <a:gd name="connsiteX7" fmla="*/ 447870 w 447870"/>
              <a:gd name="connsiteY7" fmla="*/ 485192 h 1548882"/>
              <a:gd name="connsiteX8" fmla="*/ 373225 w 447870"/>
              <a:gd name="connsiteY8" fmla="*/ 989045 h 1548882"/>
              <a:gd name="connsiteX9" fmla="*/ 251927 w 447870"/>
              <a:gd name="connsiteY9" fmla="*/ 1222311 h 1548882"/>
              <a:gd name="connsiteX10" fmla="*/ 18662 w 447870"/>
              <a:gd name="connsiteY10" fmla="*/ 1548882 h 154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7870" h="1548882">
                <a:moveTo>
                  <a:pt x="18662" y="1548882"/>
                </a:moveTo>
                <a:lnTo>
                  <a:pt x="0" y="653143"/>
                </a:lnTo>
                <a:lnTo>
                  <a:pt x="74645" y="531845"/>
                </a:lnTo>
                <a:lnTo>
                  <a:pt x="121298" y="727788"/>
                </a:lnTo>
                <a:lnTo>
                  <a:pt x="177282" y="475862"/>
                </a:lnTo>
                <a:lnTo>
                  <a:pt x="186613" y="65315"/>
                </a:lnTo>
                <a:lnTo>
                  <a:pt x="261258" y="0"/>
                </a:lnTo>
                <a:lnTo>
                  <a:pt x="447870" y="485192"/>
                </a:lnTo>
                <a:lnTo>
                  <a:pt x="373225" y="989045"/>
                </a:lnTo>
                <a:lnTo>
                  <a:pt x="251927" y="1222311"/>
                </a:lnTo>
                <a:lnTo>
                  <a:pt x="18662" y="1548882"/>
                </a:lnTo>
                <a:close/>
              </a:path>
            </a:pathLst>
          </a:custGeom>
          <a:solidFill>
            <a:schemeClr val="accent5">
              <a:lumMod val="75000"/>
              <a:alpha val="5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F5507EE8-6B2D-4A72-9C71-72DD708C8B36}"/>
              </a:ext>
            </a:extLst>
          </p:cNvPr>
          <p:cNvSpPr/>
          <p:nvPr/>
        </p:nvSpPr>
        <p:spPr>
          <a:xfrm>
            <a:off x="0" y="3135086"/>
            <a:ext cx="186612" cy="1651518"/>
          </a:xfrm>
          <a:custGeom>
            <a:avLst/>
            <a:gdLst>
              <a:gd name="connsiteX0" fmla="*/ 0 w 186612"/>
              <a:gd name="connsiteY0" fmla="*/ 0 h 1651518"/>
              <a:gd name="connsiteX1" fmla="*/ 0 w 186612"/>
              <a:gd name="connsiteY1" fmla="*/ 1651518 h 1651518"/>
              <a:gd name="connsiteX2" fmla="*/ 121298 w 186612"/>
              <a:gd name="connsiteY2" fmla="*/ 1464906 h 1651518"/>
              <a:gd name="connsiteX3" fmla="*/ 186612 w 186612"/>
              <a:gd name="connsiteY3" fmla="*/ 951722 h 1651518"/>
              <a:gd name="connsiteX4" fmla="*/ 158620 w 186612"/>
              <a:gd name="connsiteY4" fmla="*/ 457200 h 1651518"/>
              <a:gd name="connsiteX5" fmla="*/ 0 w 186612"/>
              <a:gd name="connsiteY5" fmla="*/ 0 h 1651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12" h="1651518">
                <a:moveTo>
                  <a:pt x="0" y="0"/>
                </a:moveTo>
                <a:lnTo>
                  <a:pt x="0" y="1651518"/>
                </a:lnTo>
                <a:lnTo>
                  <a:pt x="121298" y="1464906"/>
                </a:lnTo>
                <a:lnTo>
                  <a:pt x="186612" y="951722"/>
                </a:lnTo>
                <a:lnTo>
                  <a:pt x="158620" y="457200"/>
                </a:lnTo>
                <a:lnTo>
                  <a:pt x="0" y="0"/>
                </a:lnTo>
                <a:close/>
              </a:path>
            </a:pathLst>
          </a:custGeom>
          <a:solidFill>
            <a:schemeClr val="accent6">
              <a:lumMod val="50000"/>
              <a:alpha val="7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B7487425-4646-438A-BE9B-A802BBAC669E}"/>
              </a:ext>
            </a:extLst>
          </p:cNvPr>
          <p:cNvSpPr/>
          <p:nvPr/>
        </p:nvSpPr>
        <p:spPr>
          <a:xfrm>
            <a:off x="1017037" y="6083559"/>
            <a:ext cx="2593910" cy="765110"/>
          </a:xfrm>
          <a:custGeom>
            <a:avLst/>
            <a:gdLst>
              <a:gd name="connsiteX0" fmla="*/ 0 w 2593910"/>
              <a:gd name="connsiteY0" fmla="*/ 765110 h 765110"/>
              <a:gd name="connsiteX1" fmla="*/ 2080726 w 2593910"/>
              <a:gd name="connsiteY1" fmla="*/ 765110 h 765110"/>
              <a:gd name="connsiteX2" fmla="*/ 2024743 w 2593910"/>
              <a:gd name="connsiteY2" fmla="*/ 690465 h 765110"/>
              <a:gd name="connsiteX3" fmla="*/ 2593910 w 2593910"/>
              <a:gd name="connsiteY3" fmla="*/ 382555 h 765110"/>
              <a:gd name="connsiteX4" fmla="*/ 2593910 w 2593910"/>
              <a:gd name="connsiteY4" fmla="*/ 382555 h 765110"/>
              <a:gd name="connsiteX5" fmla="*/ 2258008 w 2593910"/>
              <a:gd name="connsiteY5" fmla="*/ 354563 h 765110"/>
              <a:gd name="connsiteX6" fmla="*/ 2323322 w 2593910"/>
              <a:gd name="connsiteY6" fmla="*/ 279919 h 765110"/>
              <a:gd name="connsiteX7" fmla="*/ 1922106 w 2593910"/>
              <a:gd name="connsiteY7" fmla="*/ 158621 h 765110"/>
              <a:gd name="connsiteX8" fmla="*/ 1259632 w 2593910"/>
              <a:gd name="connsiteY8" fmla="*/ 0 h 765110"/>
              <a:gd name="connsiteX9" fmla="*/ 849085 w 2593910"/>
              <a:gd name="connsiteY9" fmla="*/ 37323 h 765110"/>
              <a:gd name="connsiteX10" fmla="*/ 503853 w 2593910"/>
              <a:gd name="connsiteY10" fmla="*/ 121298 h 765110"/>
              <a:gd name="connsiteX11" fmla="*/ 186612 w 2593910"/>
              <a:gd name="connsiteY11" fmla="*/ 261257 h 765110"/>
              <a:gd name="connsiteX12" fmla="*/ 102636 w 2593910"/>
              <a:gd name="connsiteY12" fmla="*/ 382555 h 765110"/>
              <a:gd name="connsiteX13" fmla="*/ 0 w 2593910"/>
              <a:gd name="connsiteY13" fmla="*/ 765110 h 765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93910" h="765110">
                <a:moveTo>
                  <a:pt x="0" y="765110"/>
                </a:moveTo>
                <a:lnTo>
                  <a:pt x="2080726" y="765110"/>
                </a:lnTo>
                <a:lnTo>
                  <a:pt x="2024743" y="690465"/>
                </a:lnTo>
                <a:lnTo>
                  <a:pt x="2593910" y="382555"/>
                </a:lnTo>
                <a:lnTo>
                  <a:pt x="2593910" y="382555"/>
                </a:lnTo>
                <a:lnTo>
                  <a:pt x="2258008" y="354563"/>
                </a:lnTo>
                <a:lnTo>
                  <a:pt x="2323322" y="279919"/>
                </a:lnTo>
                <a:lnTo>
                  <a:pt x="1922106" y="158621"/>
                </a:lnTo>
                <a:lnTo>
                  <a:pt x="1259632" y="0"/>
                </a:lnTo>
                <a:lnTo>
                  <a:pt x="849085" y="37323"/>
                </a:lnTo>
                <a:lnTo>
                  <a:pt x="503853" y="121298"/>
                </a:lnTo>
                <a:lnTo>
                  <a:pt x="186612" y="261257"/>
                </a:lnTo>
                <a:lnTo>
                  <a:pt x="102636" y="382555"/>
                </a:lnTo>
                <a:lnTo>
                  <a:pt x="0" y="765110"/>
                </a:lnTo>
                <a:close/>
              </a:path>
            </a:pathLst>
          </a:custGeom>
          <a:solidFill>
            <a:srgbClr val="9966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ubtitle 2">
            <a:extLst>
              <a:ext uri="{FF2B5EF4-FFF2-40B4-BE49-F238E27FC236}">
                <a16:creationId xmlns:a16="http://schemas.microsoft.com/office/drawing/2014/main" id="{3A4B9707-9228-40B0-B482-CABEF4F3BF1C}"/>
              </a:ext>
            </a:extLst>
          </p:cNvPr>
          <p:cNvSpPr txBox="1">
            <a:spLocks/>
          </p:cNvSpPr>
          <p:nvPr/>
        </p:nvSpPr>
        <p:spPr>
          <a:xfrm>
            <a:off x="6186193" y="4148388"/>
            <a:ext cx="4775075" cy="72530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Aft>
                <a:spcPts val="600"/>
              </a:spcAft>
            </a:pPr>
            <a:endParaRPr lang="en-US" sz="1600" dirty="0"/>
          </a:p>
        </p:txBody>
      </p:sp>
      <p:grpSp>
        <p:nvGrpSpPr>
          <p:cNvPr id="20" name="Group 19">
            <a:extLst>
              <a:ext uri="{FF2B5EF4-FFF2-40B4-BE49-F238E27FC236}">
                <a16:creationId xmlns:a16="http://schemas.microsoft.com/office/drawing/2014/main" id="{0C693712-6DDB-4715-B507-7268E17F269C}"/>
              </a:ext>
            </a:extLst>
          </p:cNvPr>
          <p:cNvGrpSpPr/>
          <p:nvPr/>
        </p:nvGrpSpPr>
        <p:grpSpPr>
          <a:xfrm>
            <a:off x="4733531" y="1539943"/>
            <a:ext cx="6525024" cy="4341938"/>
            <a:chOff x="5129283" y="1297522"/>
            <a:chExt cx="6118746" cy="3972011"/>
          </a:xfrm>
        </p:grpSpPr>
        <p:sp>
          <p:nvSpPr>
            <p:cNvPr id="22" name="Rectangle 21">
              <a:extLst>
                <a:ext uri="{FF2B5EF4-FFF2-40B4-BE49-F238E27FC236}">
                  <a16:creationId xmlns:a16="http://schemas.microsoft.com/office/drawing/2014/main" id="{5A363A8E-1F4E-4FC5-AEDA-6A76A2A6484E}"/>
                </a:ext>
              </a:extLst>
            </p:cNvPr>
            <p:cNvSpPr/>
            <p:nvPr/>
          </p:nvSpPr>
          <p:spPr>
            <a:xfrm>
              <a:off x="5129283" y="1297522"/>
              <a:ext cx="6118746" cy="3972011"/>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2B2E709-B132-4276-A079-2006C500A7E8}"/>
                </a:ext>
              </a:extLst>
            </p:cNvPr>
            <p:cNvSpPr/>
            <p:nvPr/>
          </p:nvSpPr>
          <p:spPr>
            <a:xfrm>
              <a:off x="5224882" y="1423180"/>
              <a:ext cx="5901727" cy="373220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itle 3">
            <a:extLst>
              <a:ext uri="{FF2B5EF4-FFF2-40B4-BE49-F238E27FC236}">
                <a16:creationId xmlns:a16="http://schemas.microsoft.com/office/drawing/2014/main" id="{88A7C70D-8C3D-4722-9BEA-74A44CD1731F}"/>
              </a:ext>
            </a:extLst>
          </p:cNvPr>
          <p:cNvSpPr>
            <a:spLocks noGrp="1"/>
          </p:cNvSpPr>
          <p:nvPr>
            <p:ph type="ctrTitle"/>
          </p:nvPr>
        </p:nvSpPr>
        <p:spPr>
          <a:xfrm>
            <a:off x="5094760" y="1869883"/>
            <a:ext cx="5678722" cy="1216879"/>
          </a:xfrm>
        </p:spPr>
        <p:txBody>
          <a:bodyPr>
            <a:normAutofit/>
          </a:bodyPr>
          <a:lstStyle/>
          <a:p>
            <a:r>
              <a:rPr lang="en-US" sz="3400" cap="small" dirty="0">
                <a:solidFill>
                  <a:schemeClr val="bg1"/>
                </a:solidFill>
                <a:latin typeface="Avenir Next LT Pro" panose="020B0504020202020204" pitchFamily="34" charset="0"/>
              </a:rPr>
              <a:t>Limited Seed Viability in Gray Phase Lodgepole Pine</a:t>
            </a:r>
          </a:p>
        </p:txBody>
      </p:sp>
      <p:sp>
        <p:nvSpPr>
          <p:cNvPr id="25" name="Content Placeholder 2">
            <a:extLst>
              <a:ext uri="{FF2B5EF4-FFF2-40B4-BE49-F238E27FC236}">
                <a16:creationId xmlns:a16="http://schemas.microsoft.com/office/drawing/2014/main" id="{4E2B0BC6-907B-40D7-98C8-6E547D3377C5}"/>
              </a:ext>
            </a:extLst>
          </p:cNvPr>
          <p:cNvSpPr>
            <a:spLocks noGrp="1"/>
          </p:cNvSpPr>
          <p:nvPr>
            <p:ph type="subTitle" idx="1"/>
          </p:nvPr>
        </p:nvSpPr>
        <p:spPr>
          <a:xfrm>
            <a:off x="4883695" y="3459838"/>
            <a:ext cx="6197157" cy="1655762"/>
          </a:xfrm>
        </p:spPr>
        <p:txBody>
          <a:bodyPr/>
          <a:lstStyle/>
          <a:p>
            <a:pPr>
              <a:lnSpc>
                <a:spcPct val="50000"/>
              </a:lnSpc>
              <a:spcAft>
                <a:spcPts val="600"/>
              </a:spcAft>
            </a:pPr>
            <a:r>
              <a:rPr lang="en-US" cap="small" dirty="0">
                <a:solidFill>
                  <a:schemeClr val="bg1"/>
                </a:solidFill>
                <a:latin typeface="Avenir Next LT Pro" panose="020B0504020202020204" pitchFamily="34" charset="0"/>
              </a:rPr>
              <a:t>Chuck Rhoades – US Forest Service</a:t>
            </a:r>
          </a:p>
          <a:p>
            <a:pPr>
              <a:lnSpc>
                <a:spcPct val="50000"/>
              </a:lnSpc>
              <a:spcAft>
                <a:spcPts val="600"/>
              </a:spcAft>
            </a:pPr>
            <a:r>
              <a:rPr lang="en-US" sz="2400" cap="small" dirty="0">
                <a:solidFill>
                  <a:schemeClr val="bg1"/>
                </a:solidFill>
                <a:latin typeface="Avenir Next LT Pro" panose="020B0504020202020204" pitchFamily="34" charset="0"/>
              </a:rPr>
              <a:t>Rocky Mountain Research Station</a:t>
            </a:r>
            <a:endParaRPr lang="en-US" cap="small" dirty="0">
              <a:solidFill>
                <a:schemeClr val="bg1"/>
              </a:solidFill>
              <a:latin typeface="Avenir Next LT Pro" panose="020B0504020202020204" pitchFamily="34" charset="0"/>
            </a:endParaRPr>
          </a:p>
        </p:txBody>
      </p:sp>
      <p:sp>
        <p:nvSpPr>
          <p:cNvPr id="26" name="Content Placeholder 2">
            <a:extLst>
              <a:ext uri="{FF2B5EF4-FFF2-40B4-BE49-F238E27FC236}">
                <a16:creationId xmlns:a16="http://schemas.microsoft.com/office/drawing/2014/main" id="{9711EB2E-10E6-4416-A663-1E8CB952278E}"/>
              </a:ext>
            </a:extLst>
          </p:cNvPr>
          <p:cNvSpPr txBox="1">
            <a:spLocks/>
          </p:cNvSpPr>
          <p:nvPr/>
        </p:nvSpPr>
        <p:spPr>
          <a:xfrm>
            <a:off x="4880186" y="4730375"/>
            <a:ext cx="6197157" cy="57907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Aft>
                <a:spcPts val="600"/>
              </a:spcAft>
            </a:pPr>
            <a:r>
              <a:rPr lang="en-US" sz="2000" cap="small" dirty="0">
                <a:solidFill>
                  <a:schemeClr val="bg1"/>
                </a:solidFill>
                <a:latin typeface="Avenir Next LT Pro" panose="020B0504020202020204" pitchFamily="34" charset="0"/>
              </a:rPr>
              <a:t>Collaborators</a:t>
            </a:r>
            <a:endParaRPr lang="en-US" sz="1000" cap="small" dirty="0">
              <a:solidFill>
                <a:schemeClr val="bg1"/>
              </a:solidFill>
              <a:latin typeface="Avenir Next LT Pro" panose="020B0504020202020204" pitchFamily="34" charset="0"/>
            </a:endParaRPr>
          </a:p>
          <a:p>
            <a:pPr>
              <a:lnSpc>
                <a:spcPct val="100000"/>
              </a:lnSpc>
              <a:spcAft>
                <a:spcPts val="600"/>
              </a:spcAft>
            </a:pPr>
            <a:r>
              <a:rPr lang="en-US" sz="1800" cap="small" dirty="0">
                <a:solidFill>
                  <a:schemeClr val="bg1"/>
                </a:solidFill>
                <a:latin typeface="Avenir Next LT Pro" panose="020B0504020202020204" pitchFamily="34" charset="0"/>
              </a:rPr>
              <a:t>T. Fegel, M. Chambers, R. Hubbard, D. Tinker, T. Vorster</a:t>
            </a:r>
          </a:p>
        </p:txBody>
      </p:sp>
    </p:spTree>
    <p:extLst>
      <p:ext uri="{BB962C8B-B14F-4D97-AF65-F5344CB8AC3E}">
        <p14:creationId xmlns:p14="http://schemas.microsoft.com/office/powerpoint/2010/main" val="42696815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6" name="Picture 5" descr="A picture containing text&#10;&#10;Description automatically generated">
            <a:extLst>
              <a:ext uri="{FF2B5EF4-FFF2-40B4-BE49-F238E27FC236}">
                <a16:creationId xmlns:a16="http://schemas.microsoft.com/office/drawing/2014/main" id="{FD2C107E-65FB-435D-80B3-F36EC86277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899" y="1497450"/>
            <a:ext cx="5075932" cy="3400015"/>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83787A48-A914-430C-83DE-C1236E775831}"/>
              </a:ext>
            </a:extLst>
          </p:cNvPr>
          <p:cNvSpPr txBox="1">
            <a:spLocks/>
          </p:cNvSpPr>
          <p:nvPr/>
        </p:nvSpPr>
        <p:spPr>
          <a:xfrm>
            <a:off x="327373" y="2471634"/>
            <a:ext cx="16764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002060"/>
                </a:solidFill>
                <a:latin typeface="Abadi" panose="020B0604020104020204" pitchFamily="34" charset="0"/>
              </a:rPr>
              <a:t>Cones from </a:t>
            </a:r>
          </a:p>
          <a:p>
            <a:r>
              <a:rPr lang="en-US" sz="3600" dirty="0">
                <a:solidFill>
                  <a:srgbClr val="002060"/>
                </a:solidFill>
                <a:latin typeface="Abadi" panose="020B0604020104020204" pitchFamily="34" charset="0"/>
              </a:rPr>
              <a:t>MPB</a:t>
            </a:r>
          </a:p>
          <a:p>
            <a:r>
              <a:rPr lang="en-US" sz="3600" dirty="0">
                <a:solidFill>
                  <a:srgbClr val="002060"/>
                </a:solidFill>
                <a:latin typeface="Abadi" panose="020B0604020104020204" pitchFamily="34" charset="0"/>
              </a:rPr>
              <a:t>Trees</a:t>
            </a:r>
          </a:p>
        </p:txBody>
      </p:sp>
      <p:sp>
        <p:nvSpPr>
          <p:cNvPr id="2" name="Right Brace 1">
            <a:extLst>
              <a:ext uri="{FF2B5EF4-FFF2-40B4-BE49-F238E27FC236}">
                <a16:creationId xmlns:a16="http://schemas.microsoft.com/office/drawing/2014/main" id="{F4FA4BBF-1EB6-4A2F-87F8-75773A77571D}"/>
              </a:ext>
            </a:extLst>
          </p:cNvPr>
          <p:cNvSpPr/>
          <p:nvPr/>
        </p:nvSpPr>
        <p:spPr>
          <a:xfrm flipH="1">
            <a:off x="1540630" y="2907916"/>
            <a:ext cx="539269" cy="1114576"/>
          </a:xfrm>
          <a:prstGeom prst="righ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B9FB0C8D-7FAA-4AC4-ADA9-B4FDC49F1804}"/>
              </a:ext>
            </a:extLst>
          </p:cNvPr>
          <p:cNvSpPr txBox="1"/>
          <p:nvPr/>
        </p:nvSpPr>
        <p:spPr>
          <a:xfrm>
            <a:off x="251247" y="220241"/>
            <a:ext cx="11340419" cy="1323439"/>
          </a:xfrm>
          <a:prstGeom prst="rect">
            <a:avLst/>
          </a:prstGeom>
          <a:noFill/>
        </p:spPr>
        <p:txBody>
          <a:bodyPr wrap="square" rtlCol="0">
            <a:spAutoFit/>
          </a:bodyPr>
          <a:lstStyle/>
          <a:p>
            <a:r>
              <a:rPr lang="en-US" sz="4000" cap="small" dirty="0">
                <a:solidFill>
                  <a:srgbClr val="002060"/>
                </a:solidFill>
                <a:latin typeface="Avenir Next LT Pro" panose="020B0504020202020204" pitchFamily="34" charset="0"/>
              </a:rPr>
              <a:t>Serotinous Cones Open when Heated</a:t>
            </a:r>
            <a:r>
              <a:rPr lang="en-US" sz="4000" dirty="0">
                <a:solidFill>
                  <a:srgbClr val="002060"/>
                </a:solidFill>
                <a:latin typeface="Avenir Next LT Pro" panose="020B0504020202020204" pitchFamily="34" charset="0"/>
              </a:rPr>
              <a:t> </a:t>
            </a:r>
            <a:r>
              <a:rPr lang="en-US" sz="3800" dirty="0">
                <a:solidFill>
                  <a:srgbClr val="002060"/>
                </a:solidFill>
                <a:latin typeface="Avenir Next LT Pro" panose="020B0504020202020204" pitchFamily="34" charset="0"/>
              </a:rPr>
              <a:t>(typically!)</a:t>
            </a:r>
          </a:p>
          <a:p>
            <a:r>
              <a:rPr lang="en-US" sz="4000" dirty="0">
                <a:solidFill>
                  <a:srgbClr val="002060"/>
                </a:solidFill>
                <a:latin typeface="Abadi" panose="020B0604020104020204" pitchFamily="34" charset="0"/>
              </a:rPr>
              <a:t>		</a:t>
            </a:r>
            <a:r>
              <a:rPr lang="en-US" sz="2800" dirty="0">
                <a:solidFill>
                  <a:srgbClr val="002060"/>
                </a:solidFill>
                <a:latin typeface="Abadi" panose="020B0604020104020204" pitchFamily="34" charset="0"/>
              </a:rPr>
              <a:t>45-60 </a:t>
            </a:r>
            <a:r>
              <a:rPr lang="en-US" sz="2800" baseline="30000" dirty="0" err="1">
                <a:solidFill>
                  <a:srgbClr val="002060"/>
                </a:solidFill>
                <a:latin typeface="Abadi" panose="020B0604020104020204" pitchFamily="34" charset="0"/>
              </a:rPr>
              <a:t>o</a:t>
            </a:r>
            <a:r>
              <a:rPr lang="en-US" sz="2800" dirty="0" err="1">
                <a:solidFill>
                  <a:srgbClr val="002060"/>
                </a:solidFill>
                <a:latin typeface="Abadi" panose="020B0604020104020204" pitchFamily="34" charset="0"/>
              </a:rPr>
              <a:t>C</a:t>
            </a:r>
            <a:r>
              <a:rPr lang="en-US" sz="2800" dirty="0">
                <a:solidFill>
                  <a:srgbClr val="002060"/>
                </a:solidFill>
                <a:latin typeface="Abadi" panose="020B0604020104020204" pitchFamily="34" charset="0"/>
              </a:rPr>
              <a:t> (</a:t>
            </a:r>
            <a:r>
              <a:rPr lang="en-US" sz="2400" dirty="0">
                <a:solidFill>
                  <a:srgbClr val="002060"/>
                </a:solidFill>
                <a:latin typeface="Abadi" panose="020B0604020104020204" pitchFamily="34" charset="0"/>
              </a:rPr>
              <a:t>Clements 1910; Knapp &amp; Anderson1979)</a:t>
            </a:r>
          </a:p>
        </p:txBody>
      </p:sp>
      <p:sp>
        <p:nvSpPr>
          <p:cNvPr id="3" name="TextBox 2">
            <a:extLst>
              <a:ext uri="{FF2B5EF4-FFF2-40B4-BE49-F238E27FC236}">
                <a16:creationId xmlns:a16="http://schemas.microsoft.com/office/drawing/2014/main" id="{C6380C96-3D4C-4398-ADBA-8DB72C9F8113}"/>
              </a:ext>
            </a:extLst>
          </p:cNvPr>
          <p:cNvSpPr txBox="1"/>
          <p:nvPr/>
        </p:nvSpPr>
        <p:spPr>
          <a:xfrm>
            <a:off x="7309180" y="1715558"/>
            <a:ext cx="3196895" cy="2677656"/>
          </a:xfrm>
          <a:prstGeom prst="rect">
            <a:avLst/>
          </a:prstGeom>
          <a:noFill/>
        </p:spPr>
        <p:txBody>
          <a:bodyPr wrap="square" rtlCol="0">
            <a:spAutoFit/>
          </a:bodyPr>
          <a:lstStyle/>
          <a:p>
            <a:r>
              <a:rPr lang="en-US" sz="2400" b="1" u="sng" dirty="0"/>
              <a:t>Cone Moisture Content</a:t>
            </a:r>
          </a:p>
          <a:p>
            <a:r>
              <a:rPr lang="en-US" sz="2400" b="1" dirty="0"/>
              <a:t>Live:	  11%</a:t>
            </a:r>
          </a:p>
          <a:p>
            <a:endParaRPr lang="en-US" sz="2400" b="1" dirty="0"/>
          </a:p>
          <a:p>
            <a:r>
              <a:rPr lang="en-US" sz="2400" b="1" dirty="0"/>
              <a:t>Soaked: 54%</a:t>
            </a:r>
          </a:p>
          <a:p>
            <a:endParaRPr lang="en-US" sz="2400" b="1" dirty="0"/>
          </a:p>
          <a:p>
            <a:r>
              <a:rPr lang="en-US" sz="2400" b="1" dirty="0"/>
              <a:t>Dry:	   5%</a:t>
            </a:r>
          </a:p>
          <a:p>
            <a:r>
              <a:rPr lang="en-US" sz="2400" b="1" dirty="0"/>
              <a:t>	</a:t>
            </a:r>
            <a:endParaRPr lang="en-US" sz="2400" dirty="0"/>
          </a:p>
        </p:txBody>
      </p:sp>
      <p:pic>
        <p:nvPicPr>
          <p:cNvPr id="11" name="Picture 6" descr="A picture containing rock, outdoor&#10;&#10;Description automatically generated">
            <a:extLst>
              <a:ext uri="{FF2B5EF4-FFF2-40B4-BE49-F238E27FC236}">
                <a16:creationId xmlns:a16="http://schemas.microsoft.com/office/drawing/2014/main" id="{EE31FC92-F06E-46A4-B6BB-0C4BDB729A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9995" y="4288868"/>
            <a:ext cx="3457433" cy="1884079"/>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171EC91-A446-49C3-BB96-8F6ED7DFDEF6}"/>
              </a:ext>
            </a:extLst>
          </p:cNvPr>
          <p:cNvSpPr txBox="1"/>
          <p:nvPr/>
        </p:nvSpPr>
        <p:spPr>
          <a:xfrm>
            <a:off x="3927873" y="4969860"/>
            <a:ext cx="4555447" cy="1569660"/>
          </a:xfrm>
          <a:prstGeom prst="rect">
            <a:avLst/>
          </a:prstGeom>
          <a:noFill/>
        </p:spPr>
        <p:txBody>
          <a:bodyPr wrap="square" rtlCol="0">
            <a:spAutoFit/>
          </a:bodyPr>
          <a:lstStyle/>
          <a:p>
            <a:pPr algn="r"/>
            <a:r>
              <a:rPr lang="en-US" sz="2400" b="1" u="sng" dirty="0"/>
              <a:t>Soil seedbank cones:</a:t>
            </a:r>
            <a:endParaRPr lang="en-US" sz="2400" b="1" dirty="0"/>
          </a:p>
          <a:p>
            <a:pPr algn="r"/>
            <a:r>
              <a:rPr lang="en-US" sz="2400" dirty="0"/>
              <a:t>Buried 6 months under snowpack</a:t>
            </a:r>
          </a:p>
          <a:p>
            <a:pPr algn="r"/>
            <a:r>
              <a:rPr lang="en-US" sz="2400" dirty="0"/>
              <a:t>60-70% moisture</a:t>
            </a:r>
          </a:p>
          <a:p>
            <a:pPr algn="r"/>
            <a:r>
              <a:rPr lang="en-US" sz="2400" dirty="0"/>
              <a:t>36% Germination across sites</a:t>
            </a:r>
          </a:p>
        </p:txBody>
      </p:sp>
    </p:spTree>
    <p:extLst>
      <p:ext uri="{BB962C8B-B14F-4D97-AF65-F5344CB8AC3E}">
        <p14:creationId xmlns:p14="http://schemas.microsoft.com/office/powerpoint/2010/main" val="3397806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B254F38-1A42-4B68-8555-6AD78DB2E717}"/>
              </a:ext>
            </a:extLst>
          </p:cNvPr>
          <p:cNvGrpSpPr/>
          <p:nvPr/>
        </p:nvGrpSpPr>
        <p:grpSpPr>
          <a:xfrm>
            <a:off x="6831725" y="837360"/>
            <a:ext cx="3238597" cy="3601706"/>
            <a:chOff x="12342418" y="472118"/>
            <a:chExt cx="3343046" cy="3424295"/>
          </a:xfrm>
        </p:grpSpPr>
        <p:pic>
          <p:nvPicPr>
            <p:cNvPr id="7" name="Picture 6">
              <a:extLst>
                <a:ext uri="{FF2B5EF4-FFF2-40B4-BE49-F238E27FC236}">
                  <a16:creationId xmlns:a16="http://schemas.microsoft.com/office/drawing/2014/main" id="{ACA302A5-1586-4C3E-9E8C-684DC593B469}"/>
                </a:ext>
              </a:extLst>
            </p:cNvPr>
            <p:cNvPicPr>
              <a:picLocks noChangeAspect="1"/>
            </p:cNvPicPr>
            <p:nvPr/>
          </p:nvPicPr>
          <p:blipFill rotWithShape="1">
            <a:blip r:embed="rId3">
              <a:alphaModFix/>
            </a:blip>
            <a:srcRect l="4634" r="46667"/>
            <a:stretch/>
          </p:blipFill>
          <p:spPr>
            <a:xfrm>
              <a:off x="12342418" y="472118"/>
              <a:ext cx="3343046" cy="3424295"/>
            </a:xfrm>
            <a:prstGeom prst="rect">
              <a:avLst/>
            </a:prstGeom>
            <a:solidFill>
              <a:schemeClr val="bg1"/>
            </a:solidFill>
          </p:spPr>
        </p:pic>
        <p:sp>
          <p:nvSpPr>
            <p:cNvPr id="8" name="Rectangle 7">
              <a:extLst>
                <a:ext uri="{FF2B5EF4-FFF2-40B4-BE49-F238E27FC236}">
                  <a16:creationId xmlns:a16="http://schemas.microsoft.com/office/drawing/2014/main" id="{93B55E2D-A895-427D-A84E-0B7F9ED66BF3}"/>
                </a:ext>
              </a:extLst>
            </p:cNvPr>
            <p:cNvSpPr/>
            <p:nvPr/>
          </p:nvSpPr>
          <p:spPr>
            <a:xfrm>
              <a:off x="14927289" y="2731097"/>
              <a:ext cx="758175" cy="1159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73103882-13C0-490C-AC15-264A7471F3DB}"/>
              </a:ext>
            </a:extLst>
          </p:cNvPr>
          <p:cNvSpPr>
            <a:spLocks noGrp="1"/>
          </p:cNvSpPr>
          <p:nvPr>
            <p:ph type="title"/>
          </p:nvPr>
        </p:nvSpPr>
        <p:spPr>
          <a:xfrm>
            <a:off x="271801" y="-49322"/>
            <a:ext cx="13375561" cy="1325563"/>
          </a:xfrm>
        </p:spPr>
        <p:txBody>
          <a:bodyPr>
            <a:normAutofit/>
          </a:bodyPr>
          <a:lstStyle/>
          <a:p>
            <a:r>
              <a:rPr lang="en-US" sz="4000" cap="small" dirty="0">
                <a:solidFill>
                  <a:srgbClr val="002060"/>
                </a:solidFill>
                <a:latin typeface="Avenir Next LT Pro" panose="020B0504020202020204" pitchFamily="34" charset="0"/>
              </a:rPr>
              <a:t>Post-Fire Regeneration From the Ground Up</a:t>
            </a:r>
          </a:p>
        </p:txBody>
      </p:sp>
      <p:sp>
        <p:nvSpPr>
          <p:cNvPr id="3" name="Content Placeholder 2">
            <a:extLst>
              <a:ext uri="{FF2B5EF4-FFF2-40B4-BE49-F238E27FC236}">
                <a16:creationId xmlns:a16="http://schemas.microsoft.com/office/drawing/2014/main" id="{0BC9397F-8D0B-4F8A-BFD0-192DCAB6766E}"/>
              </a:ext>
            </a:extLst>
          </p:cNvPr>
          <p:cNvSpPr>
            <a:spLocks noGrp="1"/>
          </p:cNvSpPr>
          <p:nvPr>
            <p:ph idx="1"/>
          </p:nvPr>
        </p:nvSpPr>
        <p:spPr>
          <a:xfrm>
            <a:off x="271801" y="1075380"/>
            <a:ext cx="9799848" cy="2994761"/>
          </a:xfrm>
        </p:spPr>
        <p:txBody>
          <a:bodyPr>
            <a:normAutofit/>
          </a:bodyPr>
          <a:lstStyle/>
          <a:p>
            <a:pPr marL="0" indent="0">
              <a:buNone/>
            </a:pPr>
            <a:r>
              <a:rPr lang="en-US" sz="2400" b="1" dirty="0"/>
              <a:t>Overall Goal</a:t>
            </a:r>
            <a:r>
              <a:rPr lang="en-US" sz="2400" dirty="0"/>
              <a:t>:  Inform post-fire planting priorities</a:t>
            </a:r>
          </a:p>
          <a:p>
            <a:r>
              <a:rPr lang="en-US" sz="2400" dirty="0"/>
              <a:t>Field validate GIS reforestation needs inventory</a:t>
            </a:r>
          </a:p>
          <a:p>
            <a:r>
              <a:rPr lang="en-US" sz="2400" dirty="0"/>
              <a:t>Target LPP: dominant forest type on Mullen, ET</a:t>
            </a:r>
          </a:p>
          <a:p>
            <a:r>
              <a:rPr lang="en-US" sz="2400" dirty="0"/>
              <a:t>Consider stand age, historic management</a:t>
            </a:r>
          </a:p>
          <a:p>
            <a:r>
              <a:rPr lang="en-US" sz="2400" dirty="0"/>
              <a:t>Which stand, site factors best relate to regeneration?</a:t>
            </a:r>
          </a:p>
          <a:p>
            <a:pPr marL="0" indent="0">
              <a:buNone/>
            </a:pPr>
            <a:r>
              <a:rPr lang="en-US" sz="2400" dirty="0"/>
              <a:t>	(fire behavior, cone abundance, ground cover)</a:t>
            </a:r>
          </a:p>
        </p:txBody>
      </p:sp>
      <p:pic>
        <p:nvPicPr>
          <p:cNvPr id="5" name="Picture 4">
            <a:extLst>
              <a:ext uri="{FF2B5EF4-FFF2-40B4-BE49-F238E27FC236}">
                <a16:creationId xmlns:a16="http://schemas.microsoft.com/office/drawing/2014/main" id="{5844A214-9FB4-4E22-8B13-F774CAEE2C44}"/>
              </a:ext>
            </a:extLst>
          </p:cNvPr>
          <p:cNvPicPr>
            <a:picLocks noChangeAspect="1"/>
          </p:cNvPicPr>
          <p:nvPr/>
        </p:nvPicPr>
        <p:blipFill rotWithShape="1">
          <a:blip r:embed="rId4"/>
          <a:srcRect t="12105" r="326" b="11615"/>
          <a:stretch/>
        </p:blipFill>
        <p:spPr>
          <a:xfrm>
            <a:off x="447474" y="3954875"/>
            <a:ext cx="2731447" cy="2715182"/>
          </a:xfrm>
          <a:prstGeom prst="rect">
            <a:avLst/>
          </a:prstGeom>
        </p:spPr>
      </p:pic>
      <p:sp>
        <p:nvSpPr>
          <p:cNvPr id="11" name="TextBox 10">
            <a:extLst>
              <a:ext uri="{FF2B5EF4-FFF2-40B4-BE49-F238E27FC236}">
                <a16:creationId xmlns:a16="http://schemas.microsoft.com/office/drawing/2014/main" id="{83059905-FDCC-4422-A4C1-686C8FB9E914}"/>
              </a:ext>
            </a:extLst>
          </p:cNvPr>
          <p:cNvSpPr txBox="1"/>
          <p:nvPr/>
        </p:nvSpPr>
        <p:spPr>
          <a:xfrm>
            <a:off x="6905188" y="4546105"/>
            <a:ext cx="5105808" cy="1525418"/>
          </a:xfrm>
          <a:prstGeom prst="rect">
            <a:avLst/>
          </a:prstGeom>
          <a:noFill/>
        </p:spPr>
        <p:txBody>
          <a:bodyPr wrap="square">
            <a:spAutoFit/>
          </a:bodyPr>
          <a:lstStyle/>
          <a:p>
            <a:pPr marL="465887" lvl="1" algn="r">
              <a:lnSpc>
                <a:spcPct val="107000"/>
              </a:lnSpc>
            </a:pPr>
            <a:r>
              <a:rPr lang="en-US" sz="2200" b="1" u="sng" dirty="0">
                <a:latin typeface="Calibri" panose="020F0502020204030204" pitchFamily="34" charset="0"/>
                <a:ea typeface="Calibri" panose="020F0502020204030204" pitchFamily="34" charset="0"/>
                <a:cs typeface="Times New Roman" panose="02020603050405020304" pitchFamily="18" charset="0"/>
              </a:rPr>
              <a:t>Candidates for Planting</a:t>
            </a:r>
          </a:p>
          <a:p>
            <a:pPr marL="465887" lvl="1" algn="r">
              <a:lnSpc>
                <a:spcPct val="107000"/>
              </a:lnSpc>
            </a:pPr>
            <a:r>
              <a:rPr lang="en-US" sz="2200" dirty="0">
                <a:latin typeface="Calibri" panose="020F0502020204030204" pitchFamily="34" charset="0"/>
                <a:ea typeface="Calibri" panose="020F0502020204030204" pitchFamily="34" charset="0"/>
                <a:cs typeface="Times New Roman" panose="02020603050405020304" pitchFamily="18" charset="0"/>
              </a:rPr>
              <a:t>75% BA Loss </a:t>
            </a:r>
            <a:r>
              <a:rPr lang="en-US" sz="2000" dirty="0">
                <a:latin typeface="Calibri" panose="020F0502020204030204" pitchFamily="34" charset="0"/>
                <a:ea typeface="Calibri" panose="020F0502020204030204" pitchFamily="34" charset="0"/>
                <a:cs typeface="Times New Roman" panose="02020603050405020304" pitchFamily="18" charset="0"/>
              </a:rPr>
              <a:t>(Hi Severity RAVG)</a:t>
            </a:r>
          </a:p>
          <a:p>
            <a:pPr marL="465887" lvl="1" algn="r">
              <a:lnSpc>
                <a:spcPct val="107000"/>
              </a:lnSpc>
            </a:pPr>
            <a:r>
              <a:rPr lang="en-US" sz="2200" dirty="0">
                <a:latin typeface="Calibri" panose="020F0502020204030204" pitchFamily="34" charset="0"/>
                <a:ea typeface="Calibri" panose="020F0502020204030204" pitchFamily="34" charset="0"/>
                <a:cs typeface="Times New Roman" panose="02020603050405020304" pitchFamily="18" charset="0"/>
              </a:rPr>
              <a:t>Buffered from seed source </a:t>
            </a:r>
          </a:p>
          <a:p>
            <a:pPr marL="465887" lvl="1" algn="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(forest w/ low-mod BA loss)</a:t>
            </a:r>
          </a:p>
        </p:txBody>
      </p:sp>
      <p:graphicFrame>
        <p:nvGraphicFramePr>
          <p:cNvPr id="13" name="Table 13">
            <a:extLst>
              <a:ext uri="{FF2B5EF4-FFF2-40B4-BE49-F238E27FC236}">
                <a16:creationId xmlns:a16="http://schemas.microsoft.com/office/drawing/2014/main" id="{03CA493A-0B87-4758-8290-B9736E7CB17D}"/>
              </a:ext>
            </a:extLst>
          </p:cNvPr>
          <p:cNvGraphicFramePr>
            <a:graphicFrameLocks noGrp="1"/>
          </p:cNvGraphicFramePr>
          <p:nvPr>
            <p:extLst>
              <p:ext uri="{D42A27DB-BD31-4B8C-83A1-F6EECF244321}">
                <p14:modId xmlns:p14="http://schemas.microsoft.com/office/powerpoint/2010/main" val="1149176554"/>
              </p:ext>
            </p:extLst>
          </p:nvPr>
        </p:nvGraphicFramePr>
        <p:xfrm>
          <a:off x="9212157" y="3001404"/>
          <a:ext cx="2731447" cy="1473200"/>
        </p:xfrm>
        <a:graphic>
          <a:graphicData uri="http://schemas.openxmlformats.org/drawingml/2006/table">
            <a:tbl>
              <a:tblPr firstRow="1" bandRow="1">
                <a:tableStyleId>{5C22544A-7EE6-4342-B048-85BDC9FD1C3A}</a:tableStyleId>
              </a:tblPr>
              <a:tblGrid>
                <a:gridCol w="719767">
                  <a:extLst>
                    <a:ext uri="{9D8B030D-6E8A-4147-A177-3AD203B41FA5}">
                      <a16:colId xmlns:a16="http://schemas.microsoft.com/office/drawing/2014/main" val="2302340097"/>
                    </a:ext>
                  </a:extLst>
                </a:gridCol>
                <a:gridCol w="1005840">
                  <a:extLst>
                    <a:ext uri="{9D8B030D-6E8A-4147-A177-3AD203B41FA5}">
                      <a16:colId xmlns:a16="http://schemas.microsoft.com/office/drawing/2014/main" val="356072267"/>
                    </a:ext>
                  </a:extLst>
                </a:gridCol>
                <a:gridCol w="1005840">
                  <a:extLst>
                    <a:ext uri="{9D8B030D-6E8A-4147-A177-3AD203B41FA5}">
                      <a16:colId xmlns:a16="http://schemas.microsoft.com/office/drawing/2014/main" val="2312892156"/>
                    </a:ext>
                  </a:extLst>
                </a:gridCol>
              </a:tblGrid>
              <a:tr h="0">
                <a:tc>
                  <a:txBody>
                    <a:bodyPr/>
                    <a:lstStyle/>
                    <a:p>
                      <a:pPr algn="ctr"/>
                      <a:endParaRPr lang="en-US" dirty="0"/>
                    </a:p>
                  </a:txBody>
                  <a:tcPr/>
                </a:tc>
                <a:tc>
                  <a:txBody>
                    <a:bodyPr/>
                    <a:lstStyle/>
                    <a:p>
                      <a:pPr algn="ctr"/>
                      <a:r>
                        <a:rPr lang="en-US" b="1" dirty="0"/>
                        <a:t>Mullen</a:t>
                      </a:r>
                    </a:p>
                  </a:txBody>
                  <a:tcPr/>
                </a:tc>
                <a:tc>
                  <a:txBody>
                    <a:bodyPr/>
                    <a:lstStyle/>
                    <a:p>
                      <a:pPr algn="ctr"/>
                      <a:r>
                        <a:rPr lang="en-US" b="1" dirty="0"/>
                        <a:t>MBR NF</a:t>
                      </a:r>
                    </a:p>
                  </a:txBody>
                  <a:tcPr/>
                </a:tc>
                <a:extLst>
                  <a:ext uri="{0D108BD9-81ED-4DB2-BD59-A6C34878D82A}">
                    <a16:rowId xmlns:a16="http://schemas.microsoft.com/office/drawing/2014/main" val="2042827941"/>
                  </a:ext>
                </a:extLst>
              </a:tr>
              <a:tr h="0">
                <a:tc>
                  <a:txBody>
                    <a:bodyPr/>
                    <a:lstStyle/>
                    <a:p>
                      <a:pPr algn="ctr"/>
                      <a:endParaRPr lang="en-US" dirty="0"/>
                    </a:p>
                  </a:txBody>
                  <a:tcPr/>
                </a:tc>
                <a:tc gridSpan="2">
                  <a:txBody>
                    <a:bodyPr/>
                    <a:lstStyle/>
                    <a:p>
                      <a:pPr algn="ctr"/>
                      <a:r>
                        <a:rPr lang="en-US" b="1" dirty="0"/>
                        <a:t>Acres</a:t>
                      </a:r>
                    </a:p>
                  </a:txBody>
                  <a:tcPr/>
                </a:tc>
                <a:tc hMerge="1">
                  <a:txBody>
                    <a:bodyPr/>
                    <a:lstStyle/>
                    <a:p>
                      <a:pPr algn="ctr"/>
                      <a:endParaRPr lang="en-US" dirty="0"/>
                    </a:p>
                  </a:txBody>
                  <a:tcPr/>
                </a:tc>
                <a:extLst>
                  <a:ext uri="{0D108BD9-81ED-4DB2-BD59-A6C34878D82A}">
                    <a16:rowId xmlns:a16="http://schemas.microsoft.com/office/drawing/2014/main" val="2808128229"/>
                  </a:ext>
                </a:extLst>
              </a:tr>
              <a:tr h="370840">
                <a:tc>
                  <a:txBody>
                    <a:bodyPr/>
                    <a:lstStyle/>
                    <a:p>
                      <a:pPr algn="ctr"/>
                      <a:r>
                        <a:rPr lang="en-US" b="1" dirty="0"/>
                        <a:t>Total</a:t>
                      </a:r>
                    </a:p>
                  </a:txBody>
                  <a:tcPr/>
                </a:tc>
                <a:tc>
                  <a:txBody>
                    <a:bodyPr/>
                    <a:lstStyle/>
                    <a:p>
                      <a:pPr algn="ctr"/>
                      <a:r>
                        <a:rPr lang="en-US" dirty="0"/>
                        <a:t>160,632</a:t>
                      </a:r>
                    </a:p>
                  </a:txBody>
                  <a:tcPr/>
                </a:tc>
                <a:tc>
                  <a:txBody>
                    <a:bodyPr/>
                    <a:lstStyle/>
                    <a:p>
                      <a:pPr algn="ctr"/>
                      <a:r>
                        <a:rPr lang="en-US" dirty="0"/>
                        <a:t>353,161</a:t>
                      </a:r>
                    </a:p>
                  </a:txBody>
                  <a:tcPr/>
                </a:tc>
                <a:extLst>
                  <a:ext uri="{0D108BD9-81ED-4DB2-BD59-A6C34878D82A}">
                    <a16:rowId xmlns:a16="http://schemas.microsoft.com/office/drawing/2014/main" val="380510554"/>
                  </a:ext>
                </a:extLst>
              </a:tr>
              <a:tr h="370840">
                <a:tc>
                  <a:txBody>
                    <a:bodyPr/>
                    <a:lstStyle/>
                    <a:p>
                      <a:pPr algn="ctr"/>
                      <a:r>
                        <a:rPr lang="en-US" b="1" dirty="0"/>
                        <a:t>Plant</a:t>
                      </a:r>
                    </a:p>
                  </a:txBody>
                  <a:tcPr>
                    <a:solidFill>
                      <a:srgbClr val="FF0000">
                        <a:alpha val="48000"/>
                      </a:srgbClr>
                    </a:solidFill>
                  </a:tcPr>
                </a:tc>
                <a:tc>
                  <a:txBody>
                    <a:bodyPr/>
                    <a:lstStyle/>
                    <a:p>
                      <a:pPr algn="ctr"/>
                      <a:r>
                        <a:rPr lang="en-US" dirty="0"/>
                        <a:t>38,942</a:t>
                      </a:r>
                    </a:p>
                  </a:txBody>
                  <a:tcPr>
                    <a:solidFill>
                      <a:srgbClr val="FF0000">
                        <a:alpha val="48000"/>
                      </a:srgbClr>
                    </a:solidFill>
                  </a:tcPr>
                </a:tc>
                <a:tc>
                  <a:txBody>
                    <a:bodyPr/>
                    <a:lstStyle/>
                    <a:p>
                      <a:pPr algn="ctr"/>
                      <a:r>
                        <a:rPr lang="en-US" dirty="0"/>
                        <a:t>56,231</a:t>
                      </a:r>
                    </a:p>
                  </a:txBody>
                  <a:tcPr>
                    <a:solidFill>
                      <a:srgbClr val="FF0000">
                        <a:alpha val="48000"/>
                      </a:srgbClr>
                    </a:solidFill>
                  </a:tcPr>
                </a:tc>
                <a:extLst>
                  <a:ext uri="{0D108BD9-81ED-4DB2-BD59-A6C34878D82A}">
                    <a16:rowId xmlns:a16="http://schemas.microsoft.com/office/drawing/2014/main" val="3795085654"/>
                  </a:ext>
                </a:extLst>
              </a:tr>
            </a:tbl>
          </a:graphicData>
        </a:graphic>
      </p:graphicFrame>
      <p:graphicFrame>
        <p:nvGraphicFramePr>
          <p:cNvPr id="16" name="Table 13">
            <a:extLst>
              <a:ext uri="{FF2B5EF4-FFF2-40B4-BE49-F238E27FC236}">
                <a16:creationId xmlns:a16="http://schemas.microsoft.com/office/drawing/2014/main" id="{0749255E-262D-4DF7-B562-78985B8E3FA1}"/>
              </a:ext>
            </a:extLst>
          </p:cNvPr>
          <p:cNvGraphicFramePr>
            <a:graphicFrameLocks noGrp="1"/>
          </p:cNvGraphicFramePr>
          <p:nvPr>
            <p:extLst>
              <p:ext uri="{D42A27DB-BD31-4B8C-83A1-F6EECF244321}">
                <p14:modId xmlns:p14="http://schemas.microsoft.com/office/powerpoint/2010/main" val="1889284651"/>
              </p:ext>
            </p:extLst>
          </p:nvPr>
        </p:nvGraphicFramePr>
        <p:xfrm>
          <a:off x="3527042" y="4341748"/>
          <a:ext cx="4156648" cy="1473200"/>
        </p:xfrm>
        <a:graphic>
          <a:graphicData uri="http://schemas.openxmlformats.org/drawingml/2006/table">
            <a:tbl>
              <a:tblPr firstRow="1" bandRow="1">
                <a:tableStyleId>{5C22544A-7EE6-4342-B048-85BDC9FD1C3A}</a:tableStyleId>
              </a:tblPr>
              <a:tblGrid>
                <a:gridCol w="1537618">
                  <a:extLst>
                    <a:ext uri="{9D8B030D-6E8A-4147-A177-3AD203B41FA5}">
                      <a16:colId xmlns:a16="http://schemas.microsoft.com/office/drawing/2014/main" val="2302340097"/>
                    </a:ext>
                  </a:extLst>
                </a:gridCol>
                <a:gridCol w="1162064">
                  <a:extLst>
                    <a:ext uri="{9D8B030D-6E8A-4147-A177-3AD203B41FA5}">
                      <a16:colId xmlns:a16="http://schemas.microsoft.com/office/drawing/2014/main" val="356072267"/>
                    </a:ext>
                  </a:extLst>
                </a:gridCol>
                <a:gridCol w="1456966">
                  <a:extLst>
                    <a:ext uri="{9D8B030D-6E8A-4147-A177-3AD203B41FA5}">
                      <a16:colId xmlns:a16="http://schemas.microsoft.com/office/drawing/2014/main" val="591700706"/>
                    </a:ext>
                  </a:extLst>
                </a:gridCol>
              </a:tblGrid>
              <a:tr h="0">
                <a:tc>
                  <a:txBody>
                    <a:bodyPr/>
                    <a:lstStyle/>
                    <a:p>
                      <a:pPr algn="ctr"/>
                      <a:endParaRPr lang="en-US" dirty="0"/>
                    </a:p>
                  </a:txBody>
                  <a:tcPr/>
                </a:tc>
                <a:tc>
                  <a:txBody>
                    <a:bodyPr/>
                    <a:lstStyle/>
                    <a:p>
                      <a:pPr algn="ctr"/>
                      <a:r>
                        <a:rPr lang="en-US" b="1" dirty="0"/>
                        <a:t>Total</a:t>
                      </a:r>
                    </a:p>
                  </a:txBody>
                  <a:tcPr/>
                </a:tc>
                <a:tc>
                  <a:txBody>
                    <a:bodyPr/>
                    <a:lstStyle/>
                    <a:p>
                      <a:pPr algn="ctr"/>
                      <a:r>
                        <a:rPr lang="en-US" b="1" dirty="0"/>
                        <a:t>Plant</a:t>
                      </a:r>
                    </a:p>
                  </a:txBody>
                  <a:tcPr/>
                </a:tc>
                <a:extLst>
                  <a:ext uri="{0D108BD9-81ED-4DB2-BD59-A6C34878D82A}">
                    <a16:rowId xmlns:a16="http://schemas.microsoft.com/office/drawing/2014/main" val="2042827941"/>
                  </a:ext>
                </a:extLst>
              </a:tr>
              <a:tr h="0">
                <a:tc>
                  <a:txBody>
                    <a:bodyPr/>
                    <a:lstStyle/>
                    <a:p>
                      <a:pPr algn="ctr"/>
                      <a:endParaRPr lang="en-US" dirty="0"/>
                    </a:p>
                  </a:txBody>
                  <a:tcPr/>
                </a:tc>
                <a:tc gridSpan="2">
                  <a:txBody>
                    <a:bodyPr/>
                    <a:lstStyle/>
                    <a:p>
                      <a:pPr algn="ctr"/>
                      <a:r>
                        <a:rPr lang="en-US" b="1" dirty="0"/>
                        <a:t>Acres</a:t>
                      </a:r>
                    </a:p>
                  </a:txBody>
                  <a:tcPr/>
                </a:tc>
                <a:tc hMerge="1">
                  <a:txBody>
                    <a:bodyPr/>
                    <a:lstStyle/>
                    <a:p>
                      <a:endParaRPr lang="en-US"/>
                    </a:p>
                  </a:txBody>
                  <a:tcPr/>
                </a:tc>
                <a:extLst>
                  <a:ext uri="{0D108BD9-81ED-4DB2-BD59-A6C34878D82A}">
                    <a16:rowId xmlns:a16="http://schemas.microsoft.com/office/drawing/2014/main" val="2808128229"/>
                  </a:ext>
                </a:extLst>
              </a:tr>
              <a:tr h="370840">
                <a:tc>
                  <a:txBody>
                    <a:bodyPr/>
                    <a:lstStyle/>
                    <a:p>
                      <a:pPr algn="ctr"/>
                      <a:r>
                        <a:rPr lang="en-US" b="1" dirty="0"/>
                        <a:t>LPP Forests</a:t>
                      </a:r>
                    </a:p>
                  </a:txBody>
                  <a:tcPr/>
                </a:tc>
                <a:tc>
                  <a:txBody>
                    <a:bodyPr/>
                    <a:lstStyle/>
                    <a:p>
                      <a:pPr algn="ctr"/>
                      <a:r>
                        <a:rPr lang="en-US" dirty="0"/>
                        <a:t>91,743</a:t>
                      </a:r>
                    </a:p>
                  </a:txBody>
                  <a:tcPr/>
                </a:tc>
                <a:tc>
                  <a:txBody>
                    <a:bodyPr/>
                    <a:lstStyle/>
                    <a:p>
                      <a:pPr algn="ctr"/>
                      <a:r>
                        <a:rPr lang="en-US" dirty="0"/>
                        <a:t>34,527 </a:t>
                      </a:r>
                      <a:r>
                        <a:rPr lang="en-US" b="1" dirty="0"/>
                        <a:t>(30%)</a:t>
                      </a:r>
                    </a:p>
                  </a:txBody>
                  <a:tcPr>
                    <a:solidFill>
                      <a:srgbClr val="FF0000">
                        <a:alpha val="58000"/>
                      </a:srgbClr>
                    </a:solidFill>
                  </a:tcPr>
                </a:tc>
                <a:extLst>
                  <a:ext uri="{0D108BD9-81ED-4DB2-BD59-A6C34878D82A}">
                    <a16:rowId xmlns:a16="http://schemas.microsoft.com/office/drawing/2014/main" val="3795085654"/>
                  </a:ext>
                </a:extLst>
              </a:tr>
              <a:tr h="370840">
                <a:tc>
                  <a:txBody>
                    <a:bodyPr/>
                    <a:lstStyle/>
                    <a:p>
                      <a:pPr algn="ctr"/>
                      <a:r>
                        <a:rPr lang="en-US" b="1" dirty="0"/>
                        <a:t>Clear Cuts</a:t>
                      </a:r>
                    </a:p>
                  </a:txBody>
                  <a:tcPr/>
                </a:tc>
                <a:tc>
                  <a:txBody>
                    <a:bodyPr/>
                    <a:lstStyle/>
                    <a:p>
                      <a:pPr algn="ctr"/>
                      <a:r>
                        <a:rPr lang="en-US" dirty="0"/>
                        <a:t>16,711</a:t>
                      </a:r>
                    </a:p>
                  </a:txBody>
                  <a:tcPr/>
                </a:tc>
                <a:tc>
                  <a:txBody>
                    <a:bodyPr/>
                    <a:lstStyle/>
                    <a:p>
                      <a:pPr algn="ctr"/>
                      <a:r>
                        <a:rPr lang="en-US" dirty="0"/>
                        <a:t>6,663 </a:t>
                      </a:r>
                      <a:r>
                        <a:rPr lang="en-US" b="1" dirty="0"/>
                        <a:t>(40%)</a:t>
                      </a:r>
                    </a:p>
                  </a:txBody>
                  <a:tcPr>
                    <a:solidFill>
                      <a:srgbClr val="FF0000">
                        <a:alpha val="58000"/>
                      </a:srgbClr>
                    </a:solidFill>
                  </a:tcPr>
                </a:tc>
                <a:extLst>
                  <a:ext uri="{0D108BD9-81ED-4DB2-BD59-A6C34878D82A}">
                    <a16:rowId xmlns:a16="http://schemas.microsoft.com/office/drawing/2014/main" val="2592359712"/>
                  </a:ext>
                </a:extLst>
              </a:tr>
            </a:tbl>
          </a:graphicData>
        </a:graphic>
      </p:graphicFrame>
      <p:sp>
        <p:nvSpPr>
          <p:cNvPr id="17" name="TextBox 16">
            <a:extLst>
              <a:ext uri="{FF2B5EF4-FFF2-40B4-BE49-F238E27FC236}">
                <a16:creationId xmlns:a16="http://schemas.microsoft.com/office/drawing/2014/main" id="{0000D1CC-6B87-4656-8064-9ED6A6BEAEF5}"/>
              </a:ext>
            </a:extLst>
          </p:cNvPr>
          <p:cNvSpPr txBox="1"/>
          <p:nvPr/>
        </p:nvSpPr>
        <p:spPr>
          <a:xfrm>
            <a:off x="9608090" y="1135023"/>
            <a:ext cx="2460984" cy="923330"/>
          </a:xfrm>
          <a:prstGeom prst="rect">
            <a:avLst/>
          </a:prstGeom>
          <a:noFill/>
        </p:spPr>
        <p:txBody>
          <a:bodyPr wrap="square" rtlCol="0">
            <a:spAutoFit/>
          </a:bodyPr>
          <a:lstStyle/>
          <a:p>
            <a:r>
              <a:rPr lang="en-US" b="1" dirty="0"/>
              <a:t>Mullen Fire</a:t>
            </a:r>
          </a:p>
          <a:p>
            <a:r>
              <a:rPr lang="en-US" dirty="0"/>
              <a:t>Candidates for Planting</a:t>
            </a:r>
          </a:p>
          <a:p>
            <a:r>
              <a:rPr lang="en-US" dirty="0"/>
              <a:t>(</a:t>
            </a:r>
            <a:r>
              <a:rPr lang="en-US" b="1" dirty="0"/>
              <a:t>24%</a:t>
            </a:r>
            <a:r>
              <a:rPr lang="en-US" dirty="0"/>
              <a:t> of fire; </a:t>
            </a:r>
            <a:r>
              <a:rPr lang="en-US" b="1" dirty="0"/>
              <a:t>89%</a:t>
            </a:r>
            <a:r>
              <a:rPr lang="en-US" dirty="0"/>
              <a:t> is LPP)</a:t>
            </a:r>
          </a:p>
        </p:txBody>
      </p:sp>
      <p:sp>
        <p:nvSpPr>
          <p:cNvPr id="18" name="TextBox 17">
            <a:extLst>
              <a:ext uri="{FF2B5EF4-FFF2-40B4-BE49-F238E27FC236}">
                <a16:creationId xmlns:a16="http://schemas.microsoft.com/office/drawing/2014/main" id="{BE383BAC-BD60-40B6-BED8-E347D0A92EED}"/>
              </a:ext>
            </a:extLst>
          </p:cNvPr>
          <p:cNvSpPr txBox="1"/>
          <p:nvPr/>
        </p:nvSpPr>
        <p:spPr>
          <a:xfrm>
            <a:off x="3460353" y="5827336"/>
            <a:ext cx="5688361" cy="646331"/>
          </a:xfrm>
          <a:prstGeom prst="rect">
            <a:avLst/>
          </a:prstGeom>
          <a:noFill/>
        </p:spPr>
        <p:txBody>
          <a:bodyPr wrap="square" rtlCol="0">
            <a:spAutoFit/>
          </a:bodyPr>
          <a:lstStyle/>
          <a:p>
            <a:r>
              <a:rPr lang="en-US" b="1" dirty="0"/>
              <a:t>Mullen Fire </a:t>
            </a:r>
          </a:p>
          <a:p>
            <a:r>
              <a:rPr lang="en-US" dirty="0"/>
              <a:t>Historic clear cuts (</a:t>
            </a:r>
            <a:r>
              <a:rPr lang="en-US" b="1" dirty="0"/>
              <a:t>43%</a:t>
            </a:r>
            <a:r>
              <a:rPr lang="en-US" dirty="0"/>
              <a:t> of plant area)</a:t>
            </a:r>
          </a:p>
        </p:txBody>
      </p:sp>
      <p:sp>
        <p:nvSpPr>
          <p:cNvPr id="14" name="TextBox 13">
            <a:extLst>
              <a:ext uri="{FF2B5EF4-FFF2-40B4-BE49-F238E27FC236}">
                <a16:creationId xmlns:a16="http://schemas.microsoft.com/office/drawing/2014/main" id="{C1D72228-73FD-4DA6-9380-C35F1A0BA048}"/>
              </a:ext>
            </a:extLst>
          </p:cNvPr>
          <p:cNvSpPr txBox="1"/>
          <p:nvPr/>
        </p:nvSpPr>
        <p:spPr>
          <a:xfrm>
            <a:off x="6304533" y="6096167"/>
            <a:ext cx="5688361" cy="646331"/>
          </a:xfrm>
          <a:prstGeom prst="rect">
            <a:avLst/>
          </a:prstGeom>
          <a:noFill/>
        </p:spPr>
        <p:txBody>
          <a:bodyPr wrap="square" rtlCol="0">
            <a:spAutoFit/>
          </a:bodyPr>
          <a:lstStyle/>
          <a:p>
            <a:pPr algn="r"/>
            <a:r>
              <a:rPr lang="en-US" b="1" dirty="0"/>
              <a:t>R2 &amp; MBR NF Contacts: </a:t>
            </a:r>
          </a:p>
          <a:p>
            <a:pPr algn="r"/>
            <a:r>
              <a:rPr lang="en-US" dirty="0"/>
              <a:t>A. Gonzalez, M. Lowell, C. Schneider</a:t>
            </a:r>
          </a:p>
        </p:txBody>
      </p:sp>
    </p:spTree>
    <p:extLst>
      <p:ext uri="{BB962C8B-B14F-4D97-AF65-F5344CB8AC3E}">
        <p14:creationId xmlns:p14="http://schemas.microsoft.com/office/powerpoint/2010/main" val="534493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outdoor, field, tree&#10;&#10;Description automatically generated">
            <a:extLst>
              <a:ext uri="{FF2B5EF4-FFF2-40B4-BE49-F238E27FC236}">
                <a16:creationId xmlns:a16="http://schemas.microsoft.com/office/drawing/2014/main" id="{B44D12D2-D91E-4844-AA22-6729FFE124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5499" y="1089074"/>
            <a:ext cx="2828781" cy="51957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4C5EBED-B8BD-42AF-80D4-98C99B22E034}"/>
              </a:ext>
            </a:extLst>
          </p:cNvPr>
          <p:cNvPicPr>
            <a:picLocks noChangeAspect="1"/>
          </p:cNvPicPr>
          <p:nvPr/>
        </p:nvPicPr>
        <p:blipFill>
          <a:blip r:embed="rId4"/>
          <a:stretch>
            <a:fillRect/>
          </a:stretch>
        </p:blipFill>
        <p:spPr>
          <a:xfrm>
            <a:off x="723442" y="1037230"/>
            <a:ext cx="7788324" cy="5022574"/>
          </a:xfrm>
          <a:prstGeom prst="rect">
            <a:avLst/>
          </a:prstGeom>
        </p:spPr>
      </p:pic>
      <p:sp>
        <p:nvSpPr>
          <p:cNvPr id="5" name="Title 1">
            <a:extLst>
              <a:ext uri="{FF2B5EF4-FFF2-40B4-BE49-F238E27FC236}">
                <a16:creationId xmlns:a16="http://schemas.microsoft.com/office/drawing/2014/main" id="{EAB0801B-08B1-442C-B1B7-30ABEF9EADF8}"/>
              </a:ext>
            </a:extLst>
          </p:cNvPr>
          <p:cNvSpPr txBox="1">
            <a:spLocks/>
          </p:cNvSpPr>
          <p:nvPr/>
        </p:nvSpPr>
        <p:spPr>
          <a:xfrm>
            <a:off x="217210" y="182513"/>
            <a:ext cx="11717069" cy="85471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cap="small" dirty="0">
                <a:solidFill>
                  <a:srgbClr val="002060"/>
                </a:solidFill>
                <a:latin typeface="Avenir Next LT Pro" panose="020B0504020202020204" pitchFamily="34" charset="0"/>
              </a:rPr>
              <a:t>Recruit Density &amp; Stocking  </a:t>
            </a:r>
            <a:r>
              <a:rPr lang="en-US" sz="3800" dirty="0">
                <a:solidFill>
                  <a:srgbClr val="002060"/>
                </a:solidFill>
                <a:latin typeface="Avenir Next LT Pro" panose="020B0504020202020204" pitchFamily="34" charset="0"/>
              </a:rPr>
              <a:t>- </a:t>
            </a:r>
            <a:r>
              <a:rPr lang="en-US" sz="3800" i="1" dirty="0" err="1">
                <a:solidFill>
                  <a:srgbClr val="002060"/>
                </a:solidFill>
                <a:latin typeface="Avenir Next LT Pro" panose="020B0504020202020204" pitchFamily="34" charset="0"/>
              </a:rPr>
              <a:t>Yr</a:t>
            </a:r>
            <a:r>
              <a:rPr lang="en-US" sz="3800" i="1" dirty="0">
                <a:solidFill>
                  <a:srgbClr val="002060"/>
                </a:solidFill>
                <a:latin typeface="Avenir Next LT Pro" panose="020B0504020202020204" pitchFamily="34" charset="0"/>
              </a:rPr>
              <a:t> 2 Post-Fire Mullen</a:t>
            </a:r>
          </a:p>
        </p:txBody>
      </p:sp>
      <p:sp>
        <p:nvSpPr>
          <p:cNvPr id="7" name="TextBox 6">
            <a:extLst>
              <a:ext uri="{FF2B5EF4-FFF2-40B4-BE49-F238E27FC236}">
                <a16:creationId xmlns:a16="http://schemas.microsoft.com/office/drawing/2014/main" id="{51D54642-4C0F-4CC7-9173-6BCB39897870}"/>
              </a:ext>
            </a:extLst>
          </p:cNvPr>
          <p:cNvSpPr txBox="1"/>
          <p:nvPr/>
        </p:nvSpPr>
        <p:spPr>
          <a:xfrm>
            <a:off x="217210" y="6019059"/>
            <a:ext cx="7987352" cy="646331"/>
          </a:xfrm>
          <a:prstGeom prst="rect">
            <a:avLst/>
          </a:prstGeom>
          <a:noFill/>
        </p:spPr>
        <p:txBody>
          <a:bodyPr wrap="square">
            <a:spAutoFit/>
          </a:bodyPr>
          <a:lstStyle/>
          <a:p>
            <a:r>
              <a:rPr lang="en-US" b="1" dirty="0"/>
              <a:t>USFS Certification:  </a:t>
            </a:r>
            <a:r>
              <a:rPr lang="en-US" dirty="0"/>
              <a:t>Units are ‘fully stocked’ trees are present in &gt; 70% of plots. </a:t>
            </a:r>
          </a:p>
          <a:p>
            <a:r>
              <a:rPr lang="en-US" b="1" u="sng" dirty="0"/>
              <a:t>None</a:t>
            </a:r>
            <a:r>
              <a:rPr lang="en-US" dirty="0"/>
              <a:t> of the 48 stand-scale units were stocked </a:t>
            </a:r>
          </a:p>
        </p:txBody>
      </p:sp>
      <p:sp>
        <p:nvSpPr>
          <p:cNvPr id="10" name="TextBox 9">
            <a:extLst>
              <a:ext uri="{FF2B5EF4-FFF2-40B4-BE49-F238E27FC236}">
                <a16:creationId xmlns:a16="http://schemas.microsoft.com/office/drawing/2014/main" id="{E7987EB3-9EB8-44DE-8EC6-FA712AD9B5E4}"/>
              </a:ext>
            </a:extLst>
          </p:cNvPr>
          <p:cNvSpPr txBox="1"/>
          <p:nvPr/>
        </p:nvSpPr>
        <p:spPr>
          <a:xfrm flipH="1">
            <a:off x="4078462" y="1891947"/>
            <a:ext cx="1562333" cy="646331"/>
          </a:xfrm>
          <a:prstGeom prst="rect">
            <a:avLst/>
          </a:prstGeom>
          <a:noFill/>
        </p:spPr>
        <p:txBody>
          <a:bodyPr wrap="square" rtlCol="0">
            <a:spAutoFit/>
          </a:bodyPr>
          <a:lstStyle/>
          <a:p>
            <a:pPr algn="r"/>
            <a:r>
              <a:rPr lang="en-US" b="1" dirty="0"/>
              <a:t>42%</a:t>
            </a:r>
          </a:p>
          <a:p>
            <a:pPr algn="r"/>
            <a:r>
              <a:rPr lang="en-US" dirty="0"/>
              <a:t>No recruits</a:t>
            </a:r>
          </a:p>
        </p:txBody>
      </p:sp>
      <p:grpSp>
        <p:nvGrpSpPr>
          <p:cNvPr id="16" name="Group 15">
            <a:extLst>
              <a:ext uri="{FF2B5EF4-FFF2-40B4-BE49-F238E27FC236}">
                <a16:creationId xmlns:a16="http://schemas.microsoft.com/office/drawing/2014/main" id="{09B31E5B-E11E-43B3-8095-A1CE0B6FBFE1}"/>
              </a:ext>
            </a:extLst>
          </p:cNvPr>
          <p:cNvGrpSpPr/>
          <p:nvPr/>
        </p:nvGrpSpPr>
        <p:grpSpPr>
          <a:xfrm>
            <a:off x="723442" y="1878894"/>
            <a:ext cx="6782827" cy="3839518"/>
            <a:chOff x="723442" y="1878894"/>
            <a:chExt cx="6782827" cy="3839518"/>
          </a:xfrm>
        </p:grpSpPr>
        <p:sp>
          <p:nvSpPr>
            <p:cNvPr id="2" name="TextBox 1">
              <a:extLst>
                <a:ext uri="{FF2B5EF4-FFF2-40B4-BE49-F238E27FC236}">
                  <a16:creationId xmlns:a16="http://schemas.microsoft.com/office/drawing/2014/main" id="{2A4BB804-EF6F-423D-9A0A-1F0F0B366119}"/>
                </a:ext>
              </a:extLst>
            </p:cNvPr>
            <p:cNvSpPr txBox="1"/>
            <p:nvPr/>
          </p:nvSpPr>
          <p:spPr>
            <a:xfrm flipH="1">
              <a:off x="723442" y="1878894"/>
              <a:ext cx="1259295" cy="646331"/>
            </a:xfrm>
            <a:prstGeom prst="rect">
              <a:avLst/>
            </a:prstGeom>
            <a:solidFill>
              <a:srgbClr val="FF0000">
                <a:alpha val="30000"/>
              </a:srgbClr>
            </a:solidFill>
            <a:ln>
              <a:noFill/>
            </a:ln>
          </p:spPr>
          <p:txBody>
            <a:bodyPr wrap="square" rtlCol="0">
              <a:spAutoFit/>
            </a:bodyPr>
            <a:lstStyle/>
            <a:p>
              <a:pPr algn="r"/>
              <a:r>
                <a:rPr lang="en-US" b="1" dirty="0"/>
                <a:t>75%</a:t>
              </a:r>
            </a:p>
            <a:p>
              <a:pPr algn="r"/>
              <a:r>
                <a:rPr lang="en-US" dirty="0"/>
                <a:t>No recruits</a:t>
              </a:r>
            </a:p>
          </p:txBody>
        </p:sp>
        <p:sp>
          <p:nvSpPr>
            <p:cNvPr id="6" name="Rectangle 5">
              <a:extLst>
                <a:ext uri="{FF2B5EF4-FFF2-40B4-BE49-F238E27FC236}">
                  <a16:creationId xmlns:a16="http://schemas.microsoft.com/office/drawing/2014/main" id="{7985B3A9-E805-4AED-B2FC-B2BE693242FD}"/>
                </a:ext>
              </a:extLst>
            </p:cNvPr>
            <p:cNvSpPr/>
            <p:nvPr/>
          </p:nvSpPr>
          <p:spPr>
            <a:xfrm>
              <a:off x="5527343" y="5568287"/>
              <a:ext cx="1978926" cy="150125"/>
            </a:xfrm>
            <a:prstGeom prst="rect">
              <a:avLst/>
            </a:prstGeom>
            <a:solidFill>
              <a:srgbClr val="FF0000">
                <a:alpha val="3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47CD6C5-493D-4A8D-BB21-4458FFA596E8}"/>
                </a:ext>
              </a:extLst>
            </p:cNvPr>
            <p:cNvSpPr/>
            <p:nvPr/>
          </p:nvSpPr>
          <p:spPr>
            <a:xfrm>
              <a:off x="1885950" y="3267075"/>
              <a:ext cx="1724025" cy="228600"/>
            </a:xfrm>
            <a:prstGeom prst="rect">
              <a:avLst/>
            </a:prstGeom>
            <a:solidFill>
              <a:srgbClr val="FF0000">
                <a:alpha val="3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52567FC-8D46-4C36-BE13-1F668ED6A52C}"/>
                </a:ext>
              </a:extLst>
            </p:cNvPr>
            <p:cNvSpPr txBox="1"/>
            <p:nvPr/>
          </p:nvSpPr>
          <p:spPr>
            <a:xfrm flipH="1">
              <a:off x="4381499" y="4131086"/>
              <a:ext cx="1259295" cy="646331"/>
            </a:xfrm>
            <a:prstGeom prst="rect">
              <a:avLst/>
            </a:prstGeom>
            <a:solidFill>
              <a:srgbClr val="FF0000">
                <a:alpha val="32000"/>
              </a:srgbClr>
            </a:solidFill>
          </p:spPr>
          <p:txBody>
            <a:bodyPr wrap="square" rtlCol="0">
              <a:spAutoFit/>
            </a:bodyPr>
            <a:lstStyle/>
            <a:p>
              <a:pPr algn="r"/>
              <a:r>
                <a:rPr lang="en-US" b="1" dirty="0"/>
                <a:t>17%</a:t>
              </a:r>
            </a:p>
            <a:p>
              <a:pPr algn="r"/>
              <a:r>
                <a:rPr lang="en-US" dirty="0"/>
                <a:t>No recruits</a:t>
              </a:r>
            </a:p>
          </p:txBody>
        </p:sp>
      </p:grpSp>
      <p:sp>
        <p:nvSpPr>
          <p:cNvPr id="14" name="TextBox 13">
            <a:extLst>
              <a:ext uri="{FF2B5EF4-FFF2-40B4-BE49-F238E27FC236}">
                <a16:creationId xmlns:a16="http://schemas.microsoft.com/office/drawing/2014/main" id="{0743D014-54FC-443B-987B-5C152F2624F1}"/>
              </a:ext>
            </a:extLst>
          </p:cNvPr>
          <p:cNvSpPr txBox="1"/>
          <p:nvPr/>
        </p:nvSpPr>
        <p:spPr>
          <a:xfrm flipH="1">
            <a:off x="323617" y="4224473"/>
            <a:ext cx="1562333" cy="646331"/>
          </a:xfrm>
          <a:prstGeom prst="rect">
            <a:avLst/>
          </a:prstGeom>
          <a:noFill/>
        </p:spPr>
        <p:txBody>
          <a:bodyPr wrap="square" rtlCol="0">
            <a:spAutoFit/>
          </a:bodyPr>
          <a:lstStyle/>
          <a:p>
            <a:pPr algn="r"/>
            <a:r>
              <a:rPr lang="en-US" b="1" dirty="0"/>
              <a:t>25%</a:t>
            </a:r>
          </a:p>
          <a:p>
            <a:pPr algn="r"/>
            <a:r>
              <a:rPr lang="en-US" dirty="0"/>
              <a:t>No recruits</a:t>
            </a:r>
          </a:p>
        </p:txBody>
      </p:sp>
    </p:spTree>
    <p:extLst>
      <p:ext uri="{BB962C8B-B14F-4D97-AF65-F5344CB8AC3E}">
        <p14:creationId xmlns:p14="http://schemas.microsoft.com/office/powerpoint/2010/main" val="1029816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descr="A hand holding a pine cone&#10;&#10;Description automatically generated with medium confidence">
            <a:extLst>
              <a:ext uri="{FF2B5EF4-FFF2-40B4-BE49-F238E27FC236}">
                <a16:creationId xmlns:a16="http://schemas.microsoft.com/office/drawing/2014/main" id="{D929DB89-2B34-4D73-BDC7-D5CDDF7483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26097" y="4501912"/>
            <a:ext cx="1761557" cy="2348741"/>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BCF567F-9DD5-4846-BC83-CF52492B00DD}"/>
              </a:ext>
            </a:extLst>
          </p:cNvPr>
          <p:cNvSpPr txBox="1"/>
          <p:nvPr/>
        </p:nvSpPr>
        <p:spPr>
          <a:xfrm>
            <a:off x="7720054" y="3068823"/>
            <a:ext cx="4211011" cy="3416320"/>
          </a:xfrm>
          <a:prstGeom prst="rect">
            <a:avLst/>
          </a:prstGeom>
          <a:noFill/>
        </p:spPr>
        <p:txBody>
          <a:bodyPr wrap="square" rtlCol="0">
            <a:spAutoFit/>
          </a:bodyPr>
          <a:lstStyle/>
          <a:p>
            <a:r>
              <a:rPr lang="en-US" b="1" dirty="0"/>
              <a:t>Recent Cuts: </a:t>
            </a:r>
            <a:r>
              <a:rPr lang="en-US" dirty="0"/>
              <a:t> </a:t>
            </a:r>
          </a:p>
          <a:p>
            <a:r>
              <a:rPr lang="en-US" dirty="0"/>
              <a:t>	Few trees or cones (no surprise)</a:t>
            </a:r>
          </a:p>
          <a:p>
            <a:r>
              <a:rPr lang="en-US" b="1" dirty="0"/>
              <a:t>Burned Regen &amp; Forest Stands</a:t>
            </a:r>
            <a:r>
              <a:rPr lang="en-US" dirty="0"/>
              <a:t>:  </a:t>
            </a:r>
          </a:p>
          <a:p>
            <a:r>
              <a:rPr lang="en-US" dirty="0"/>
              <a:t>	V. few closed cones (no surprise)</a:t>
            </a:r>
          </a:p>
          <a:p>
            <a:r>
              <a:rPr lang="en-US" b="1" dirty="0"/>
              <a:t>Open Cones:  </a:t>
            </a:r>
          </a:p>
          <a:p>
            <a:r>
              <a:rPr lang="en-US" dirty="0"/>
              <a:t>Most trees have &lt; 100 cones/tree	</a:t>
            </a:r>
          </a:p>
          <a:p>
            <a:r>
              <a:rPr lang="en-US" dirty="0"/>
              <a:t>40-60% of trees in Regen, matrix forest </a:t>
            </a:r>
          </a:p>
          <a:p>
            <a:endParaRPr lang="en-US" b="1" dirty="0"/>
          </a:p>
          <a:p>
            <a:r>
              <a:rPr lang="en-US" b="1" dirty="0"/>
              <a:t>Unburned Stands: </a:t>
            </a:r>
          </a:p>
          <a:p>
            <a:r>
              <a:rPr lang="en-US" dirty="0"/>
              <a:t>Low density, cone shed after MPB </a:t>
            </a:r>
          </a:p>
          <a:p>
            <a:r>
              <a:rPr lang="en-US" dirty="0"/>
              <a:t>65% of trees have open cones</a:t>
            </a:r>
          </a:p>
          <a:p>
            <a:r>
              <a:rPr lang="en-US" dirty="0"/>
              <a:t>38% have closed (serotinous)</a:t>
            </a:r>
          </a:p>
        </p:txBody>
      </p:sp>
      <p:pic>
        <p:nvPicPr>
          <p:cNvPr id="6" name="Picture 5">
            <a:extLst>
              <a:ext uri="{FF2B5EF4-FFF2-40B4-BE49-F238E27FC236}">
                <a16:creationId xmlns:a16="http://schemas.microsoft.com/office/drawing/2014/main" id="{28D45BD3-3D14-4B44-8CB1-3A52F3127FC6}"/>
              </a:ext>
            </a:extLst>
          </p:cNvPr>
          <p:cNvPicPr>
            <a:picLocks noChangeAspect="1"/>
          </p:cNvPicPr>
          <p:nvPr/>
        </p:nvPicPr>
        <p:blipFill rotWithShape="1">
          <a:blip r:embed="rId4">
            <a:extLst>
              <a:ext uri="{28A0092B-C50C-407E-A947-70E740481C1C}">
                <a14:useLocalDpi xmlns:a14="http://schemas.microsoft.com/office/drawing/2010/main" val="0"/>
              </a:ext>
            </a:extLst>
          </a:blip>
          <a:srcRect l="19531" r="22757"/>
          <a:stretch/>
        </p:blipFill>
        <p:spPr>
          <a:xfrm rot="16200000">
            <a:off x="5265438" y="4531660"/>
            <a:ext cx="1761557" cy="2289242"/>
          </a:xfrm>
          <a:prstGeom prst="rect">
            <a:avLst/>
          </a:prstGeom>
          <a:ln>
            <a:solidFill>
              <a:srgbClr val="0070C0"/>
            </a:solidFill>
          </a:ln>
        </p:spPr>
      </p:pic>
      <p:sp>
        <p:nvSpPr>
          <p:cNvPr id="7" name="Title 1">
            <a:extLst>
              <a:ext uri="{FF2B5EF4-FFF2-40B4-BE49-F238E27FC236}">
                <a16:creationId xmlns:a16="http://schemas.microsoft.com/office/drawing/2014/main" id="{B53ED11B-8B42-4C5E-AEBA-B895990DEE57}"/>
              </a:ext>
            </a:extLst>
          </p:cNvPr>
          <p:cNvSpPr txBox="1">
            <a:spLocks/>
          </p:cNvSpPr>
          <p:nvPr/>
        </p:nvSpPr>
        <p:spPr>
          <a:xfrm>
            <a:off x="217211" y="182513"/>
            <a:ext cx="11465274" cy="85471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cap="small" dirty="0">
                <a:solidFill>
                  <a:srgbClr val="002060"/>
                </a:solidFill>
              </a:rPr>
              <a:t>Cone Abundance &amp; Condition</a:t>
            </a:r>
            <a:endParaRPr lang="en-US" sz="4000" i="1" dirty="0">
              <a:solidFill>
                <a:srgbClr val="002060"/>
              </a:solidFill>
            </a:endParaRPr>
          </a:p>
        </p:txBody>
      </p:sp>
      <p:pic>
        <p:nvPicPr>
          <p:cNvPr id="5" name="Picture 4">
            <a:extLst>
              <a:ext uri="{FF2B5EF4-FFF2-40B4-BE49-F238E27FC236}">
                <a16:creationId xmlns:a16="http://schemas.microsoft.com/office/drawing/2014/main" id="{48D12297-7BD9-46F6-ABA3-7380E06E20CD}"/>
              </a:ext>
            </a:extLst>
          </p:cNvPr>
          <p:cNvPicPr>
            <a:picLocks noChangeAspect="1"/>
          </p:cNvPicPr>
          <p:nvPr/>
        </p:nvPicPr>
        <p:blipFill>
          <a:blip r:embed="rId5"/>
          <a:stretch>
            <a:fillRect/>
          </a:stretch>
        </p:blipFill>
        <p:spPr>
          <a:xfrm>
            <a:off x="242439" y="842892"/>
            <a:ext cx="11077575" cy="3771900"/>
          </a:xfrm>
          <a:prstGeom prst="rect">
            <a:avLst/>
          </a:prstGeom>
        </p:spPr>
      </p:pic>
      <p:sp>
        <p:nvSpPr>
          <p:cNvPr id="8" name="Rectangle 7">
            <a:extLst>
              <a:ext uri="{FF2B5EF4-FFF2-40B4-BE49-F238E27FC236}">
                <a16:creationId xmlns:a16="http://schemas.microsoft.com/office/drawing/2014/main" id="{B7581690-1332-4E99-9E6D-7E99D47C582A}"/>
              </a:ext>
            </a:extLst>
          </p:cNvPr>
          <p:cNvSpPr/>
          <p:nvPr/>
        </p:nvSpPr>
        <p:spPr>
          <a:xfrm>
            <a:off x="1971674" y="1874901"/>
            <a:ext cx="1152525" cy="269268"/>
          </a:xfrm>
          <a:prstGeom prst="rect">
            <a:avLst/>
          </a:prstGeom>
          <a:solidFill>
            <a:srgbClr val="FF0000">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080049B-6EED-49AC-9341-4FE904FB12FA}"/>
              </a:ext>
            </a:extLst>
          </p:cNvPr>
          <p:cNvSpPr/>
          <p:nvPr/>
        </p:nvSpPr>
        <p:spPr>
          <a:xfrm>
            <a:off x="5647775" y="1874901"/>
            <a:ext cx="1152525" cy="269268"/>
          </a:xfrm>
          <a:prstGeom prst="rect">
            <a:avLst/>
          </a:prstGeom>
          <a:solidFill>
            <a:srgbClr val="FF0000">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175D66D-6465-4C50-9B99-419F87C81CF4}"/>
              </a:ext>
            </a:extLst>
          </p:cNvPr>
          <p:cNvSpPr/>
          <p:nvPr/>
        </p:nvSpPr>
        <p:spPr>
          <a:xfrm>
            <a:off x="9491663" y="1874901"/>
            <a:ext cx="1643062" cy="269268"/>
          </a:xfrm>
          <a:prstGeom prst="rect">
            <a:avLst/>
          </a:prstGeom>
          <a:solidFill>
            <a:srgbClr val="FF0000">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56A406F-665D-45F0-ACA0-C9691FB75D41}"/>
              </a:ext>
            </a:extLst>
          </p:cNvPr>
          <p:cNvSpPr/>
          <p:nvPr/>
        </p:nvSpPr>
        <p:spPr>
          <a:xfrm>
            <a:off x="5647775" y="3627501"/>
            <a:ext cx="1643062" cy="269268"/>
          </a:xfrm>
          <a:prstGeom prst="rect">
            <a:avLst/>
          </a:prstGeom>
          <a:solidFill>
            <a:srgbClr val="FF0000">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0D8C304-5842-412C-BEEF-90E7AD6B19FF}"/>
              </a:ext>
            </a:extLst>
          </p:cNvPr>
          <p:cNvSpPr/>
          <p:nvPr/>
        </p:nvSpPr>
        <p:spPr>
          <a:xfrm>
            <a:off x="1881188" y="3627501"/>
            <a:ext cx="1309687" cy="269268"/>
          </a:xfrm>
          <a:prstGeom prst="rect">
            <a:avLst/>
          </a:prstGeom>
          <a:solidFill>
            <a:srgbClr val="FF0000">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48164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796F11-7FCC-4541-96C6-70B8B4929C5C}"/>
              </a:ext>
            </a:extLst>
          </p:cNvPr>
          <p:cNvSpPr txBox="1"/>
          <p:nvPr/>
        </p:nvSpPr>
        <p:spPr>
          <a:xfrm>
            <a:off x="313476" y="960364"/>
            <a:ext cx="9185368" cy="5623719"/>
          </a:xfrm>
          <a:prstGeom prst="rect">
            <a:avLst/>
          </a:prstGeom>
          <a:noFill/>
        </p:spPr>
        <p:txBody>
          <a:bodyPr wrap="square" rtlCol="0">
            <a:spAutoFit/>
          </a:bodyPr>
          <a:lstStyle/>
          <a:p>
            <a:pPr marR="0">
              <a:lnSpc>
                <a:spcPct val="107000"/>
              </a:lnSpc>
              <a:spcBef>
                <a:spcPts val="0"/>
              </a:spcBef>
              <a:spcAft>
                <a:spcPts val="800"/>
              </a:spcAft>
            </a:pPr>
            <a:r>
              <a:rPr lang="en-US" sz="2400" u="sng" dirty="0">
                <a:effectLst/>
                <a:latin typeface="Abadi" panose="020B0604020104020204" pitchFamily="34" charset="0"/>
                <a:ea typeface="Calibri" panose="020F0502020204030204" pitchFamily="34" charset="0"/>
                <a:cs typeface="Times New Roman" panose="02020603050405020304" pitchFamily="18" charset="0"/>
              </a:rPr>
              <a:t>Seed viability from serotinous cones on the long-dead trees was low </a:t>
            </a:r>
            <a:r>
              <a:rPr lang="en-US" sz="2400" dirty="0">
                <a:effectLst/>
                <a:latin typeface="Abadi" panose="020B0604020104020204" pitchFamily="34" charset="0"/>
                <a:ea typeface="Calibri" panose="020F0502020204030204" pitchFamily="34" charset="0"/>
                <a:cs typeface="Times New Roman" panose="02020603050405020304" pitchFamily="18" charset="0"/>
              </a:rPr>
              <a:t>compared to live, or recently killed trees.  It is likely that l</a:t>
            </a:r>
            <a:r>
              <a:rPr lang="en-US" sz="2400" dirty="0">
                <a:latin typeface="Abadi" panose="020B0604020104020204" pitchFamily="34" charset="0"/>
                <a:ea typeface="Calibri" panose="020F0502020204030204" pitchFamily="34" charset="0"/>
                <a:cs typeface="Times New Roman" panose="02020603050405020304" pitchFamily="18" charset="0"/>
              </a:rPr>
              <a:t>ow seed viability will reduce post-fire tree regeneration in some areas.</a:t>
            </a:r>
          </a:p>
          <a:p>
            <a:pPr marR="0">
              <a:lnSpc>
                <a:spcPct val="107000"/>
              </a:lnSpc>
              <a:spcBef>
                <a:spcPts val="0"/>
              </a:spcBef>
              <a:spcAft>
                <a:spcPts val="800"/>
              </a:spcAft>
            </a:pPr>
            <a:r>
              <a:rPr lang="en-US" sz="2400" u="sng" dirty="0">
                <a:effectLst/>
                <a:latin typeface="Abadi" panose="020B0604020104020204" pitchFamily="34" charset="0"/>
                <a:ea typeface="Calibri" panose="020F0502020204030204" pitchFamily="34" charset="0"/>
                <a:cs typeface="Times New Roman" panose="02020603050405020304" pitchFamily="18" charset="0"/>
              </a:rPr>
              <a:t>Residual live trees and cones transferred to the soil seedbank </a:t>
            </a:r>
            <a:r>
              <a:rPr lang="en-US" sz="2400" dirty="0">
                <a:effectLst/>
                <a:latin typeface="Abadi" panose="020B0604020104020204" pitchFamily="34" charset="0"/>
                <a:ea typeface="Calibri" panose="020F0502020204030204" pitchFamily="34" charset="0"/>
                <a:cs typeface="Times New Roman" panose="02020603050405020304" pitchFamily="18" charset="0"/>
              </a:rPr>
              <a:t>will be sources of seed to support post-fire tree regeneration. </a:t>
            </a:r>
            <a:endParaRPr lang="en-US" sz="1000" dirty="0">
              <a:effectLst/>
              <a:latin typeface="Abadi" panose="020B0604020104020204" pitchFamily="34" charset="0"/>
              <a:ea typeface="Calibri" panose="020F0502020204030204" pitchFamily="34" charset="0"/>
              <a:cs typeface="Times New Roman" panose="02020603050405020304" pitchFamily="18" charset="0"/>
            </a:endParaRPr>
          </a:p>
          <a:p>
            <a:pPr marR="0">
              <a:lnSpc>
                <a:spcPct val="107000"/>
              </a:lnSpc>
              <a:spcBef>
                <a:spcPts val="0"/>
              </a:spcBef>
              <a:spcAft>
                <a:spcPts val="800"/>
              </a:spcAft>
            </a:pPr>
            <a:endParaRPr lang="en-US" sz="1000" b="1" dirty="0">
              <a:latin typeface="Abadi" panose="020B0604020104020204" pitchFamily="34" charset="0"/>
            </a:endParaRPr>
          </a:p>
          <a:p>
            <a:pPr marR="0">
              <a:lnSpc>
                <a:spcPct val="107000"/>
              </a:lnSpc>
              <a:spcBef>
                <a:spcPts val="0"/>
              </a:spcBef>
              <a:spcAft>
                <a:spcPts val="800"/>
              </a:spcAft>
            </a:pPr>
            <a:r>
              <a:rPr lang="en-US" sz="2400" b="1" dirty="0">
                <a:latin typeface="Abadi" panose="020B0604020104020204" pitchFamily="34" charset="0"/>
              </a:rPr>
              <a:t>Areas of Concern </a:t>
            </a:r>
            <a:r>
              <a:rPr lang="en-US" sz="2400" dirty="0">
                <a:latin typeface="Abadi" panose="020B0604020104020204" pitchFamily="34" charset="0"/>
              </a:rPr>
              <a:t>– based on seed study &amp; Yr2 inventory</a:t>
            </a:r>
          </a:p>
          <a:p>
            <a:pPr marL="800100" lvl="1" indent="-342900">
              <a:buFont typeface="Arial" panose="020B0604020202020204" pitchFamily="34" charset="0"/>
              <a:buChar char="•"/>
            </a:pPr>
            <a:r>
              <a:rPr lang="en-US" sz="2400" dirty="0">
                <a:latin typeface="Abadi" panose="020B0604020104020204" pitchFamily="34" charset="0"/>
              </a:rPr>
              <a:t>Recent harvest units (low recruit density; low cones; </a:t>
            </a:r>
            <a:r>
              <a:rPr lang="en-US" sz="2400" dirty="0" err="1">
                <a:latin typeface="Abadi" panose="020B0604020104020204" pitchFamily="34" charset="0"/>
              </a:rPr>
              <a:t>serotiny</a:t>
            </a:r>
            <a:r>
              <a:rPr lang="en-US" sz="2400" dirty="0">
                <a:latin typeface="Abadi" panose="020B0604020104020204" pitchFamily="34" charset="0"/>
              </a:rPr>
              <a:t>) </a:t>
            </a:r>
          </a:p>
          <a:p>
            <a:pPr marL="800100" lvl="1" indent="-342900">
              <a:buFont typeface="Arial" panose="020B0604020202020204" pitchFamily="34" charset="0"/>
              <a:buChar char="•"/>
            </a:pPr>
            <a:r>
              <a:rPr lang="en-US" sz="2400" dirty="0">
                <a:latin typeface="Abadi" panose="020B0604020104020204" pitchFamily="34" charset="0"/>
              </a:rPr>
              <a:t>Gray phase stands (reduced viability, cone consumption) </a:t>
            </a:r>
            <a:endParaRPr lang="en-US" sz="1000" dirty="0">
              <a:latin typeface="Abadi" panose="020B0604020104020204" pitchFamily="34" charset="0"/>
            </a:endParaRPr>
          </a:p>
          <a:p>
            <a:endParaRPr lang="en-US" sz="1000" b="1" dirty="0">
              <a:latin typeface="Abadi" panose="020B0604020104020204" pitchFamily="34" charset="0"/>
            </a:endParaRPr>
          </a:p>
          <a:p>
            <a:r>
              <a:rPr lang="en-US" sz="2400" b="1" dirty="0">
                <a:latin typeface="Abadi" panose="020B0604020104020204" pitchFamily="34" charset="0"/>
              </a:rPr>
              <a:t>Next Steps	</a:t>
            </a:r>
          </a:p>
          <a:p>
            <a:pPr marL="342900" indent="-342900">
              <a:buFont typeface="Arial" panose="020B0604020202020204" pitchFamily="34" charset="0"/>
              <a:buChar char="•"/>
            </a:pPr>
            <a:r>
              <a:rPr lang="en-US" sz="2400" dirty="0">
                <a:latin typeface="Abadi" panose="020B0604020104020204" pitchFamily="34" charset="0"/>
              </a:rPr>
              <a:t>Resample 2020 (Mullen, ET), older burns (Beaver, Ryan, Badger)</a:t>
            </a:r>
          </a:p>
          <a:p>
            <a:pPr marL="342900" indent="-342900">
              <a:buFont typeface="Arial" panose="020B0604020202020204" pitchFamily="34" charset="0"/>
              <a:buChar char="•"/>
            </a:pPr>
            <a:r>
              <a:rPr lang="en-US" sz="2400" dirty="0" err="1">
                <a:latin typeface="Abadi" panose="020B0604020104020204" pitchFamily="34" charset="0"/>
              </a:rPr>
              <a:t>Serotiny</a:t>
            </a:r>
            <a:r>
              <a:rPr lang="en-US" sz="2400" dirty="0">
                <a:latin typeface="Abadi" panose="020B0604020104020204" pitchFamily="34" charset="0"/>
              </a:rPr>
              <a:t>, seed viability x stand age</a:t>
            </a:r>
          </a:p>
          <a:p>
            <a:pPr marL="342900" indent="-342900">
              <a:buFont typeface="Arial" panose="020B0604020202020204" pitchFamily="34" charset="0"/>
              <a:buChar char="•"/>
            </a:pPr>
            <a:r>
              <a:rPr lang="en-US" sz="2400" dirty="0">
                <a:latin typeface="Abadi" panose="020B0604020104020204" pitchFamily="34" charset="0"/>
              </a:rPr>
              <a:t>Watershed restoration tree planting (Williams Fork fire)</a:t>
            </a:r>
          </a:p>
        </p:txBody>
      </p:sp>
      <p:pic>
        <p:nvPicPr>
          <p:cNvPr id="3" name="Picture 4">
            <a:extLst>
              <a:ext uri="{FF2B5EF4-FFF2-40B4-BE49-F238E27FC236}">
                <a16:creationId xmlns:a16="http://schemas.microsoft.com/office/drawing/2014/main" id="{C55DE3E1-44E1-489E-972A-58ECA542DC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98844" y="410399"/>
            <a:ext cx="2455844" cy="2386773"/>
          </a:xfrm>
          <a:prstGeom prst="rect">
            <a:avLst/>
          </a:prstGeom>
          <a:noFill/>
          <a:ln w="12700" algn="ctr">
            <a:solidFill>
              <a:srgbClr val="0070C0"/>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1DEB7AF-0BBB-486B-895A-D734FE1D73B7}"/>
              </a:ext>
            </a:extLst>
          </p:cNvPr>
          <p:cNvSpPr/>
          <p:nvPr/>
        </p:nvSpPr>
        <p:spPr>
          <a:xfrm>
            <a:off x="237312" y="190923"/>
            <a:ext cx="9600589" cy="769441"/>
          </a:xfrm>
          <a:prstGeom prst="rect">
            <a:avLst/>
          </a:prstGeom>
        </p:spPr>
        <p:txBody>
          <a:bodyPr wrap="square">
            <a:spAutoFit/>
          </a:bodyPr>
          <a:lstStyle/>
          <a:p>
            <a:r>
              <a:rPr lang="en-US" sz="4400" cap="small" dirty="0">
                <a:solidFill>
                  <a:srgbClr val="002060"/>
                </a:solidFill>
                <a:latin typeface="Avenir Next LT Pro" panose="020B0504020202020204" pitchFamily="34" charset="0"/>
              </a:rPr>
              <a:t>A Few Take Homes   .. </a:t>
            </a:r>
            <a:r>
              <a:rPr lang="en-US" sz="3800" i="1" cap="small" dirty="0">
                <a:solidFill>
                  <a:srgbClr val="002060"/>
                </a:solidFill>
                <a:latin typeface="Avenir Next LT Pro" panose="020B0504020202020204" pitchFamily="34" charset="0"/>
              </a:rPr>
              <a:t>Po’ contorta?</a:t>
            </a:r>
          </a:p>
        </p:txBody>
      </p:sp>
      <p:pic>
        <p:nvPicPr>
          <p:cNvPr id="6" name="Picture 5" descr="A picture containing tree, outdoor, plant, wood&#10;&#10;Description automatically generated">
            <a:extLst>
              <a:ext uri="{FF2B5EF4-FFF2-40B4-BE49-F238E27FC236}">
                <a16:creationId xmlns:a16="http://schemas.microsoft.com/office/drawing/2014/main" id="{2E655EB9-F1DC-4D42-85A2-E36610EE83DE}"/>
              </a:ext>
            </a:extLst>
          </p:cNvPr>
          <p:cNvPicPr>
            <a:picLocks noChangeAspect="1"/>
          </p:cNvPicPr>
          <p:nvPr/>
        </p:nvPicPr>
        <p:blipFill>
          <a:blip r:embed="rId4"/>
          <a:stretch>
            <a:fillRect/>
          </a:stretch>
        </p:blipFill>
        <p:spPr>
          <a:xfrm rot="5400000">
            <a:off x="9080712" y="3697680"/>
            <a:ext cx="3345059" cy="2508795"/>
          </a:xfrm>
          <a:prstGeom prst="rect">
            <a:avLst/>
          </a:prstGeom>
          <a:ln>
            <a:solidFill>
              <a:srgbClr val="0070C0"/>
            </a:solidFill>
          </a:ln>
        </p:spPr>
      </p:pic>
    </p:spTree>
    <p:extLst>
      <p:ext uri="{BB962C8B-B14F-4D97-AF65-F5344CB8AC3E}">
        <p14:creationId xmlns:p14="http://schemas.microsoft.com/office/powerpoint/2010/main" val="24804419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F73848-91FE-4D29-B0DC-BFC408416682}"/>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203" y="-9331"/>
            <a:ext cx="12191980" cy="6858000"/>
          </a:xfrm>
          <a:prstGeom prst="rect">
            <a:avLst/>
          </a:prstGeom>
          <a:solidFill>
            <a:schemeClr val="accent6">
              <a:lumMod val="75000"/>
              <a:alpha val="60000"/>
            </a:schemeClr>
          </a:solidFill>
        </p:spPr>
      </p:pic>
      <p:sp>
        <p:nvSpPr>
          <p:cNvPr id="7" name="Freeform: Shape 6">
            <a:extLst>
              <a:ext uri="{FF2B5EF4-FFF2-40B4-BE49-F238E27FC236}">
                <a16:creationId xmlns:a16="http://schemas.microsoft.com/office/drawing/2014/main" id="{98978A9A-370B-48E0-A7AB-63DEA06D8CC7}"/>
              </a:ext>
            </a:extLst>
          </p:cNvPr>
          <p:cNvSpPr/>
          <p:nvPr/>
        </p:nvSpPr>
        <p:spPr>
          <a:xfrm>
            <a:off x="1250302" y="671804"/>
            <a:ext cx="3396343" cy="5299788"/>
          </a:xfrm>
          <a:custGeom>
            <a:avLst/>
            <a:gdLst>
              <a:gd name="connsiteX0" fmla="*/ 1922106 w 3396343"/>
              <a:gd name="connsiteY0" fmla="*/ 0 h 5299788"/>
              <a:gd name="connsiteX1" fmla="*/ 1138335 w 3396343"/>
              <a:gd name="connsiteY1" fmla="*/ 261257 h 5299788"/>
              <a:gd name="connsiteX2" fmla="*/ 335902 w 3396343"/>
              <a:gd name="connsiteY2" fmla="*/ 653143 h 5299788"/>
              <a:gd name="connsiteX3" fmla="*/ 0 w 3396343"/>
              <a:gd name="connsiteY3" fmla="*/ 1147665 h 5299788"/>
              <a:gd name="connsiteX4" fmla="*/ 9331 w 3396343"/>
              <a:gd name="connsiteY4" fmla="*/ 2090057 h 5299788"/>
              <a:gd name="connsiteX5" fmla="*/ 186612 w 3396343"/>
              <a:gd name="connsiteY5" fmla="*/ 2435290 h 5299788"/>
              <a:gd name="connsiteX6" fmla="*/ 541176 w 3396343"/>
              <a:gd name="connsiteY6" fmla="*/ 2743200 h 5299788"/>
              <a:gd name="connsiteX7" fmla="*/ 811763 w 3396343"/>
              <a:gd name="connsiteY7" fmla="*/ 2883159 h 5299788"/>
              <a:gd name="connsiteX8" fmla="*/ 1007706 w 3396343"/>
              <a:gd name="connsiteY8" fmla="*/ 3163078 h 5299788"/>
              <a:gd name="connsiteX9" fmla="*/ 1054359 w 3396343"/>
              <a:gd name="connsiteY9" fmla="*/ 3256384 h 5299788"/>
              <a:gd name="connsiteX10" fmla="*/ 998376 w 3396343"/>
              <a:gd name="connsiteY10" fmla="*/ 3666931 h 5299788"/>
              <a:gd name="connsiteX11" fmla="*/ 1035698 w 3396343"/>
              <a:gd name="connsiteY11" fmla="*/ 4254759 h 5299788"/>
              <a:gd name="connsiteX12" fmla="*/ 1110343 w 3396343"/>
              <a:gd name="connsiteY12" fmla="*/ 4525347 h 5299788"/>
              <a:gd name="connsiteX13" fmla="*/ 1194318 w 3396343"/>
              <a:gd name="connsiteY13" fmla="*/ 4786604 h 5299788"/>
              <a:gd name="connsiteX14" fmla="*/ 1418253 w 3396343"/>
              <a:gd name="connsiteY14" fmla="*/ 4973216 h 5299788"/>
              <a:gd name="connsiteX15" fmla="*/ 1483567 w 3396343"/>
              <a:gd name="connsiteY15" fmla="*/ 5019869 h 5299788"/>
              <a:gd name="connsiteX16" fmla="*/ 1707502 w 3396343"/>
              <a:gd name="connsiteY16" fmla="*/ 5141167 h 5299788"/>
              <a:gd name="connsiteX17" fmla="*/ 1614196 w 3396343"/>
              <a:gd name="connsiteY17" fmla="*/ 4935894 h 5299788"/>
              <a:gd name="connsiteX18" fmla="*/ 2155371 w 3396343"/>
              <a:gd name="connsiteY18" fmla="*/ 5299788 h 5299788"/>
              <a:gd name="connsiteX19" fmla="*/ 2080727 w 3396343"/>
              <a:gd name="connsiteY19" fmla="*/ 5122506 h 5299788"/>
              <a:gd name="connsiteX20" fmla="*/ 2183363 w 3396343"/>
              <a:gd name="connsiteY20" fmla="*/ 5187820 h 5299788"/>
              <a:gd name="connsiteX21" fmla="*/ 2118049 w 3396343"/>
              <a:gd name="connsiteY21" fmla="*/ 5038531 h 5299788"/>
              <a:gd name="connsiteX22" fmla="*/ 2295331 w 3396343"/>
              <a:gd name="connsiteY22" fmla="*/ 5243804 h 5299788"/>
              <a:gd name="connsiteX23" fmla="*/ 2258008 w 3396343"/>
              <a:gd name="connsiteY23" fmla="*/ 4609323 h 5299788"/>
              <a:gd name="connsiteX24" fmla="*/ 2687216 w 3396343"/>
              <a:gd name="connsiteY24" fmla="*/ 4217437 h 5299788"/>
              <a:gd name="connsiteX25" fmla="*/ 3209731 w 3396343"/>
              <a:gd name="connsiteY25" fmla="*/ 3629608 h 5299788"/>
              <a:gd name="connsiteX26" fmla="*/ 3396343 w 3396343"/>
              <a:gd name="connsiteY26" fmla="*/ 2995127 h 5299788"/>
              <a:gd name="connsiteX27" fmla="*/ 3256384 w 3396343"/>
              <a:gd name="connsiteY27" fmla="*/ 2425959 h 5299788"/>
              <a:gd name="connsiteX28" fmla="*/ 3013788 w 3396343"/>
              <a:gd name="connsiteY28" fmla="*/ 1735494 h 5299788"/>
              <a:gd name="connsiteX29" fmla="*/ 2491274 w 3396343"/>
              <a:gd name="connsiteY29" fmla="*/ 1296955 h 5299788"/>
              <a:gd name="connsiteX30" fmla="*/ 2043404 w 3396343"/>
              <a:gd name="connsiteY30" fmla="*/ 998376 h 5299788"/>
              <a:gd name="connsiteX31" fmla="*/ 1978090 w 3396343"/>
              <a:gd name="connsiteY31" fmla="*/ 475861 h 5299788"/>
              <a:gd name="connsiteX32" fmla="*/ 2062065 w 3396343"/>
              <a:gd name="connsiteY32" fmla="*/ 186612 h 5299788"/>
              <a:gd name="connsiteX33" fmla="*/ 1772816 w 3396343"/>
              <a:gd name="connsiteY33" fmla="*/ 410547 h 5299788"/>
              <a:gd name="connsiteX34" fmla="*/ 1716833 w 3396343"/>
              <a:gd name="connsiteY34" fmla="*/ 401216 h 5299788"/>
              <a:gd name="connsiteX35" fmla="*/ 1922106 w 3396343"/>
              <a:gd name="connsiteY35" fmla="*/ 0 h 529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396343" h="5299788">
                <a:moveTo>
                  <a:pt x="1922106" y="0"/>
                </a:moveTo>
                <a:lnTo>
                  <a:pt x="1138335" y="261257"/>
                </a:lnTo>
                <a:lnTo>
                  <a:pt x="335902" y="653143"/>
                </a:lnTo>
                <a:lnTo>
                  <a:pt x="0" y="1147665"/>
                </a:lnTo>
                <a:cubicBezTo>
                  <a:pt x="3110" y="1461796"/>
                  <a:pt x="6221" y="1775926"/>
                  <a:pt x="9331" y="2090057"/>
                </a:cubicBezTo>
                <a:lnTo>
                  <a:pt x="186612" y="2435290"/>
                </a:lnTo>
                <a:lnTo>
                  <a:pt x="541176" y="2743200"/>
                </a:lnTo>
                <a:lnTo>
                  <a:pt x="811763" y="2883159"/>
                </a:lnTo>
                <a:lnTo>
                  <a:pt x="1007706" y="3163078"/>
                </a:lnTo>
                <a:lnTo>
                  <a:pt x="1054359" y="3256384"/>
                </a:lnTo>
                <a:lnTo>
                  <a:pt x="998376" y="3666931"/>
                </a:lnTo>
                <a:lnTo>
                  <a:pt x="1035698" y="4254759"/>
                </a:lnTo>
                <a:lnTo>
                  <a:pt x="1110343" y="4525347"/>
                </a:lnTo>
                <a:lnTo>
                  <a:pt x="1194318" y="4786604"/>
                </a:lnTo>
                <a:lnTo>
                  <a:pt x="1418253" y="4973216"/>
                </a:lnTo>
                <a:lnTo>
                  <a:pt x="1483567" y="5019869"/>
                </a:lnTo>
                <a:lnTo>
                  <a:pt x="1707502" y="5141167"/>
                </a:lnTo>
                <a:lnTo>
                  <a:pt x="1614196" y="4935894"/>
                </a:lnTo>
                <a:lnTo>
                  <a:pt x="2155371" y="5299788"/>
                </a:lnTo>
                <a:lnTo>
                  <a:pt x="2080727" y="5122506"/>
                </a:lnTo>
                <a:lnTo>
                  <a:pt x="2183363" y="5187820"/>
                </a:lnTo>
                <a:lnTo>
                  <a:pt x="2118049" y="5038531"/>
                </a:lnTo>
                <a:lnTo>
                  <a:pt x="2295331" y="5243804"/>
                </a:lnTo>
                <a:lnTo>
                  <a:pt x="2258008" y="4609323"/>
                </a:lnTo>
                <a:lnTo>
                  <a:pt x="2687216" y="4217437"/>
                </a:lnTo>
                <a:lnTo>
                  <a:pt x="3209731" y="3629608"/>
                </a:lnTo>
                <a:lnTo>
                  <a:pt x="3396343" y="2995127"/>
                </a:lnTo>
                <a:lnTo>
                  <a:pt x="3256384" y="2425959"/>
                </a:lnTo>
                <a:lnTo>
                  <a:pt x="3013788" y="1735494"/>
                </a:lnTo>
                <a:lnTo>
                  <a:pt x="2491274" y="1296955"/>
                </a:lnTo>
                <a:lnTo>
                  <a:pt x="2043404" y="998376"/>
                </a:lnTo>
                <a:lnTo>
                  <a:pt x="1978090" y="475861"/>
                </a:lnTo>
                <a:lnTo>
                  <a:pt x="2062065" y="186612"/>
                </a:lnTo>
                <a:lnTo>
                  <a:pt x="1772816" y="410547"/>
                </a:lnTo>
                <a:lnTo>
                  <a:pt x="1716833" y="401216"/>
                </a:lnTo>
                <a:lnTo>
                  <a:pt x="1922106" y="0"/>
                </a:lnTo>
                <a:close/>
              </a:path>
            </a:pathLst>
          </a:custGeom>
          <a:solidFill>
            <a:srgbClr val="C00000">
              <a:alpha val="6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59F4B2E7-DB53-4545-8A23-353668E18DF3}"/>
              </a:ext>
            </a:extLst>
          </p:cNvPr>
          <p:cNvSpPr/>
          <p:nvPr/>
        </p:nvSpPr>
        <p:spPr>
          <a:xfrm>
            <a:off x="970384" y="0"/>
            <a:ext cx="2696547" cy="1856792"/>
          </a:xfrm>
          <a:custGeom>
            <a:avLst/>
            <a:gdLst>
              <a:gd name="connsiteX0" fmla="*/ 223934 w 2696547"/>
              <a:gd name="connsiteY0" fmla="*/ 1856792 h 1856792"/>
              <a:gd name="connsiteX1" fmla="*/ 821094 w 2696547"/>
              <a:gd name="connsiteY1" fmla="*/ 1175657 h 1856792"/>
              <a:gd name="connsiteX2" fmla="*/ 2108718 w 2696547"/>
              <a:gd name="connsiteY2" fmla="*/ 681135 h 1856792"/>
              <a:gd name="connsiteX3" fmla="*/ 2696547 w 2696547"/>
              <a:gd name="connsiteY3" fmla="*/ 345233 h 1856792"/>
              <a:gd name="connsiteX4" fmla="*/ 2286000 w 2696547"/>
              <a:gd name="connsiteY4" fmla="*/ 354563 h 1856792"/>
              <a:gd name="connsiteX5" fmla="*/ 2388636 w 2696547"/>
              <a:gd name="connsiteY5" fmla="*/ 251927 h 1856792"/>
              <a:gd name="connsiteX6" fmla="*/ 1782147 w 2696547"/>
              <a:gd name="connsiteY6" fmla="*/ 102637 h 1856792"/>
              <a:gd name="connsiteX7" fmla="*/ 1315616 w 2696547"/>
              <a:gd name="connsiteY7" fmla="*/ 9331 h 1856792"/>
              <a:gd name="connsiteX8" fmla="*/ 895738 w 2696547"/>
              <a:gd name="connsiteY8" fmla="*/ 0 h 1856792"/>
              <a:gd name="connsiteX9" fmla="*/ 401216 w 2696547"/>
              <a:gd name="connsiteY9" fmla="*/ 149290 h 1856792"/>
              <a:gd name="connsiteX10" fmla="*/ 83975 w 2696547"/>
              <a:gd name="connsiteY10" fmla="*/ 550506 h 1856792"/>
              <a:gd name="connsiteX11" fmla="*/ 0 w 2696547"/>
              <a:gd name="connsiteY11" fmla="*/ 858416 h 1856792"/>
              <a:gd name="connsiteX12" fmla="*/ 65314 w 2696547"/>
              <a:gd name="connsiteY12" fmla="*/ 1334278 h 1856792"/>
              <a:gd name="connsiteX13" fmla="*/ 158620 w 2696547"/>
              <a:gd name="connsiteY13" fmla="*/ 1642188 h 1856792"/>
              <a:gd name="connsiteX14" fmla="*/ 223934 w 2696547"/>
              <a:gd name="connsiteY14" fmla="*/ 1856792 h 185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96547" h="1856792">
                <a:moveTo>
                  <a:pt x="223934" y="1856792"/>
                </a:moveTo>
                <a:lnTo>
                  <a:pt x="821094" y="1175657"/>
                </a:lnTo>
                <a:lnTo>
                  <a:pt x="2108718" y="681135"/>
                </a:lnTo>
                <a:lnTo>
                  <a:pt x="2696547" y="345233"/>
                </a:lnTo>
                <a:lnTo>
                  <a:pt x="2286000" y="354563"/>
                </a:lnTo>
                <a:lnTo>
                  <a:pt x="2388636" y="251927"/>
                </a:lnTo>
                <a:lnTo>
                  <a:pt x="1782147" y="102637"/>
                </a:lnTo>
                <a:lnTo>
                  <a:pt x="1315616" y="9331"/>
                </a:lnTo>
                <a:lnTo>
                  <a:pt x="895738" y="0"/>
                </a:lnTo>
                <a:lnTo>
                  <a:pt x="401216" y="149290"/>
                </a:lnTo>
                <a:lnTo>
                  <a:pt x="83975" y="550506"/>
                </a:lnTo>
                <a:lnTo>
                  <a:pt x="0" y="858416"/>
                </a:lnTo>
                <a:lnTo>
                  <a:pt x="65314" y="1334278"/>
                </a:lnTo>
                <a:lnTo>
                  <a:pt x="158620" y="1642188"/>
                </a:lnTo>
                <a:lnTo>
                  <a:pt x="223934" y="1856792"/>
                </a:lnTo>
                <a:close/>
              </a:path>
            </a:pathLst>
          </a:custGeom>
          <a:solidFill>
            <a:srgbClr val="FFC000">
              <a:alpha val="6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1C07F93D-D6C6-43E0-A1BC-9977D69EC73A}"/>
              </a:ext>
            </a:extLst>
          </p:cNvPr>
          <p:cNvSpPr/>
          <p:nvPr/>
        </p:nvSpPr>
        <p:spPr>
          <a:xfrm>
            <a:off x="1240971" y="3247053"/>
            <a:ext cx="2052735" cy="2929812"/>
          </a:xfrm>
          <a:custGeom>
            <a:avLst/>
            <a:gdLst>
              <a:gd name="connsiteX0" fmla="*/ 2052735 w 2052735"/>
              <a:gd name="connsiteY0" fmla="*/ 2873829 h 2929812"/>
              <a:gd name="connsiteX1" fmla="*/ 1502229 w 2052735"/>
              <a:gd name="connsiteY1" fmla="*/ 2453951 h 2929812"/>
              <a:gd name="connsiteX2" fmla="*/ 1129005 w 2052735"/>
              <a:gd name="connsiteY2" fmla="*/ 2099388 h 2929812"/>
              <a:gd name="connsiteX3" fmla="*/ 1017037 w 2052735"/>
              <a:gd name="connsiteY3" fmla="*/ 1492898 h 2929812"/>
              <a:gd name="connsiteX4" fmla="*/ 998376 w 2052735"/>
              <a:gd name="connsiteY4" fmla="*/ 923731 h 2929812"/>
              <a:gd name="connsiteX5" fmla="*/ 1073021 w 2052735"/>
              <a:gd name="connsiteY5" fmla="*/ 699796 h 2929812"/>
              <a:gd name="connsiteX6" fmla="*/ 830425 w 2052735"/>
              <a:gd name="connsiteY6" fmla="*/ 279918 h 2929812"/>
              <a:gd name="connsiteX7" fmla="*/ 289249 w 2052735"/>
              <a:gd name="connsiteY7" fmla="*/ 0 h 2929812"/>
              <a:gd name="connsiteX8" fmla="*/ 195943 w 2052735"/>
              <a:gd name="connsiteY8" fmla="*/ 74645 h 2929812"/>
              <a:gd name="connsiteX9" fmla="*/ 55984 w 2052735"/>
              <a:gd name="connsiteY9" fmla="*/ 886408 h 2929812"/>
              <a:gd name="connsiteX10" fmla="*/ 0 w 2052735"/>
              <a:gd name="connsiteY10" fmla="*/ 1474237 h 2929812"/>
              <a:gd name="connsiteX11" fmla="*/ 214605 w 2052735"/>
              <a:gd name="connsiteY11" fmla="*/ 2146041 h 2929812"/>
              <a:gd name="connsiteX12" fmla="*/ 270588 w 2052735"/>
              <a:gd name="connsiteY12" fmla="*/ 2388637 h 2929812"/>
              <a:gd name="connsiteX13" fmla="*/ 223935 w 2052735"/>
              <a:gd name="connsiteY13" fmla="*/ 2836506 h 2929812"/>
              <a:gd name="connsiteX14" fmla="*/ 298580 w 2052735"/>
              <a:gd name="connsiteY14" fmla="*/ 2911151 h 2929812"/>
              <a:gd name="connsiteX15" fmla="*/ 746449 w 2052735"/>
              <a:gd name="connsiteY15" fmla="*/ 2827176 h 2929812"/>
              <a:gd name="connsiteX16" fmla="*/ 1203649 w 2052735"/>
              <a:gd name="connsiteY16" fmla="*/ 2817845 h 2929812"/>
              <a:gd name="connsiteX17" fmla="*/ 1670180 w 2052735"/>
              <a:gd name="connsiteY17" fmla="*/ 2920482 h 2929812"/>
              <a:gd name="connsiteX18" fmla="*/ 1866123 w 2052735"/>
              <a:gd name="connsiteY18" fmla="*/ 2929812 h 2929812"/>
              <a:gd name="connsiteX19" fmla="*/ 2006082 w 2052735"/>
              <a:gd name="connsiteY19" fmla="*/ 2920482 h 2929812"/>
              <a:gd name="connsiteX20" fmla="*/ 2052735 w 2052735"/>
              <a:gd name="connsiteY20" fmla="*/ 2873829 h 2929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2735" h="2929812">
                <a:moveTo>
                  <a:pt x="2052735" y="2873829"/>
                </a:moveTo>
                <a:lnTo>
                  <a:pt x="1502229" y="2453951"/>
                </a:lnTo>
                <a:lnTo>
                  <a:pt x="1129005" y="2099388"/>
                </a:lnTo>
                <a:lnTo>
                  <a:pt x="1017037" y="1492898"/>
                </a:lnTo>
                <a:lnTo>
                  <a:pt x="998376" y="923731"/>
                </a:lnTo>
                <a:lnTo>
                  <a:pt x="1073021" y="699796"/>
                </a:lnTo>
                <a:lnTo>
                  <a:pt x="830425" y="279918"/>
                </a:lnTo>
                <a:lnTo>
                  <a:pt x="289249" y="0"/>
                </a:lnTo>
                <a:lnTo>
                  <a:pt x="195943" y="74645"/>
                </a:lnTo>
                <a:lnTo>
                  <a:pt x="55984" y="886408"/>
                </a:lnTo>
                <a:lnTo>
                  <a:pt x="0" y="1474237"/>
                </a:lnTo>
                <a:lnTo>
                  <a:pt x="214605" y="2146041"/>
                </a:lnTo>
                <a:lnTo>
                  <a:pt x="270588" y="2388637"/>
                </a:lnTo>
                <a:lnTo>
                  <a:pt x="223935" y="2836506"/>
                </a:lnTo>
                <a:lnTo>
                  <a:pt x="298580" y="2911151"/>
                </a:lnTo>
                <a:lnTo>
                  <a:pt x="746449" y="2827176"/>
                </a:lnTo>
                <a:lnTo>
                  <a:pt x="1203649" y="2817845"/>
                </a:lnTo>
                <a:lnTo>
                  <a:pt x="1670180" y="2920482"/>
                </a:lnTo>
                <a:lnTo>
                  <a:pt x="1866123" y="2929812"/>
                </a:lnTo>
                <a:lnTo>
                  <a:pt x="2006082" y="2920482"/>
                </a:lnTo>
                <a:lnTo>
                  <a:pt x="2052735" y="2873829"/>
                </a:lnTo>
                <a:close/>
              </a:path>
            </a:pathLst>
          </a:custGeom>
          <a:solidFill>
            <a:srgbClr val="FFC000">
              <a:alpha val="5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CF0E3F32-FA61-4348-ADEC-2EBC081EAC5E}"/>
              </a:ext>
            </a:extLst>
          </p:cNvPr>
          <p:cNvSpPr/>
          <p:nvPr/>
        </p:nvSpPr>
        <p:spPr>
          <a:xfrm>
            <a:off x="0" y="-9331"/>
            <a:ext cx="233265" cy="307911"/>
          </a:xfrm>
          <a:custGeom>
            <a:avLst/>
            <a:gdLst>
              <a:gd name="connsiteX0" fmla="*/ 233265 w 233265"/>
              <a:gd name="connsiteY0" fmla="*/ 0 h 307911"/>
              <a:gd name="connsiteX1" fmla="*/ 27992 w 233265"/>
              <a:gd name="connsiteY1" fmla="*/ 307911 h 307911"/>
              <a:gd name="connsiteX2" fmla="*/ 0 w 233265"/>
              <a:gd name="connsiteY2" fmla="*/ 9331 h 307911"/>
              <a:gd name="connsiteX3" fmla="*/ 233265 w 233265"/>
              <a:gd name="connsiteY3" fmla="*/ 0 h 307911"/>
            </a:gdLst>
            <a:ahLst/>
            <a:cxnLst>
              <a:cxn ang="0">
                <a:pos x="connsiteX0" y="connsiteY0"/>
              </a:cxn>
              <a:cxn ang="0">
                <a:pos x="connsiteX1" y="connsiteY1"/>
              </a:cxn>
              <a:cxn ang="0">
                <a:pos x="connsiteX2" y="connsiteY2"/>
              </a:cxn>
              <a:cxn ang="0">
                <a:pos x="connsiteX3" y="connsiteY3"/>
              </a:cxn>
            </a:cxnLst>
            <a:rect l="l" t="t" r="r" b="b"/>
            <a:pathLst>
              <a:path w="233265" h="307911">
                <a:moveTo>
                  <a:pt x="233265" y="0"/>
                </a:moveTo>
                <a:lnTo>
                  <a:pt x="27992" y="307911"/>
                </a:lnTo>
                <a:lnTo>
                  <a:pt x="0" y="9331"/>
                </a:lnTo>
                <a:lnTo>
                  <a:pt x="233265" y="0"/>
                </a:lnTo>
                <a:close/>
              </a:path>
            </a:pathLst>
          </a:custGeom>
          <a:solidFill>
            <a:srgbClr val="CC3300">
              <a:alpha val="8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CECC8012-6D39-4BB3-B431-E7CEAA9FEF9E}"/>
              </a:ext>
            </a:extLst>
          </p:cNvPr>
          <p:cNvSpPr/>
          <p:nvPr/>
        </p:nvSpPr>
        <p:spPr>
          <a:xfrm>
            <a:off x="9331" y="466531"/>
            <a:ext cx="1380930" cy="5281126"/>
          </a:xfrm>
          <a:custGeom>
            <a:avLst/>
            <a:gdLst>
              <a:gd name="connsiteX0" fmla="*/ 9330 w 1380930"/>
              <a:gd name="connsiteY0" fmla="*/ 0 h 5281126"/>
              <a:gd name="connsiteX1" fmla="*/ 55983 w 1380930"/>
              <a:gd name="connsiteY1" fmla="*/ 345232 h 5281126"/>
              <a:gd name="connsiteX2" fmla="*/ 279918 w 1380930"/>
              <a:gd name="connsiteY2" fmla="*/ 634481 h 5281126"/>
              <a:gd name="connsiteX3" fmla="*/ 793102 w 1380930"/>
              <a:gd name="connsiteY3" fmla="*/ 998375 h 5281126"/>
              <a:gd name="connsiteX4" fmla="*/ 1026367 w 1380930"/>
              <a:gd name="connsiteY4" fmla="*/ 1306285 h 5281126"/>
              <a:gd name="connsiteX5" fmla="*/ 1222310 w 1380930"/>
              <a:gd name="connsiteY5" fmla="*/ 1595534 h 5281126"/>
              <a:gd name="connsiteX6" fmla="*/ 1240971 w 1380930"/>
              <a:gd name="connsiteY6" fmla="*/ 2192693 h 5281126"/>
              <a:gd name="connsiteX7" fmla="*/ 1362269 w 1380930"/>
              <a:gd name="connsiteY7" fmla="*/ 2547257 h 5281126"/>
              <a:gd name="connsiteX8" fmla="*/ 1380930 w 1380930"/>
              <a:gd name="connsiteY8" fmla="*/ 2780522 h 5281126"/>
              <a:gd name="connsiteX9" fmla="*/ 1222310 w 1380930"/>
              <a:gd name="connsiteY9" fmla="*/ 3209730 h 5281126"/>
              <a:gd name="connsiteX10" fmla="*/ 1045028 w 1380930"/>
              <a:gd name="connsiteY10" fmla="*/ 3489649 h 5281126"/>
              <a:gd name="connsiteX11" fmla="*/ 830424 w 1380930"/>
              <a:gd name="connsiteY11" fmla="*/ 3797559 h 5281126"/>
              <a:gd name="connsiteX12" fmla="*/ 653142 w 1380930"/>
              <a:gd name="connsiteY12" fmla="*/ 4273420 h 5281126"/>
              <a:gd name="connsiteX13" fmla="*/ 671804 w 1380930"/>
              <a:gd name="connsiteY13" fmla="*/ 4823926 h 5281126"/>
              <a:gd name="connsiteX14" fmla="*/ 447869 w 1380930"/>
              <a:gd name="connsiteY14" fmla="*/ 5281126 h 5281126"/>
              <a:gd name="connsiteX15" fmla="*/ 447869 w 1380930"/>
              <a:gd name="connsiteY15" fmla="*/ 4991877 h 5281126"/>
              <a:gd name="connsiteX16" fmla="*/ 429208 w 1380930"/>
              <a:gd name="connsiteY16" fmla="*/ 4711959 h 5281126"/>
              <a:gd name="connsiteX17" fmla="*/ 233265 w 1380930"/>
              <a:gd name="connsiteY17" fmla="*/ 4292081 h 5281126"/>
              <a:gd name="connsiteX18" fmla="*/ 242596 w 1380930"/>
              <a:gd name="connsiteY18" fmla="*/ 3946849 h 5281126"/>
              <a:gd name="connsiteX19" fmla="*/ 289249 w 1380930"/>
              <a:gd name="connsiteY19" fmla="*/ 3741575 h 5281126"/>
              <a:gd name="connsiteX20" fmla="*/ 233265 w 1380930"/>
              <a:gd name="connsiteY20" fmla="*/ 3694922 h 5281126"/>
              <a:gd name="connsiteX21" fmla="*/ 214604 w 1380930"/>
              <a:gd name="connsiteY21" fmla="*/ 3303036 h 5281126"/>
              <a:gd name="connsiteX22" fmla="*/ 83975 w 1380930"/>
              <a:gd name="connsiteY22" fmla="*/ 2789853 h 5281126"/>
              <a:gd name="connsiteX23" fmla="*/ 0 w 1380930"/>
              <a:gd name="connsiteY23" fmla="*/ 2612571 h 5281126"/>
              <a:gd name="connsiteX24" fmla="*/ 9330 w 1380930"/>
              <a:gd name="connsiteY24" fmla="*/ 0 h 528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80930" h="5281126">
                <a:moveTo>
                  <a:pt x="9330" y="0"/>
                </a:moveTo>
                <a:lnTo>
                  <a:pt x="55983" y="345232"/>
                </a:lnTo>
                <a:lnTo>
                  <a:pt x="279918" y="634481"/>
                </a:lnTo>
                <a:lnTo>
                  <a:pt x="793102" y="998375"/>
                </a:lnTo>
                <a:lnTo>
                  <a:pt x="1026367" y="1306285"/>
                </a:lnTo>
                <a:lnTo>
                  <a:pt x="1222310" y="1595534"/>
                </a:lnTo>
                <a:lnTo>
                  <a:pt x="1240971" y="2192693"/>
                </a:lnTo>
                <a:lnTo>
                  <a:pt x="1362269" y="2547257"/>
                </a:lnTo>
                <a:lnTo>
                  <a:pt x="1380930" y="2780522"/>
                </a:lnTo>
                <a:lnTo>
                  <a:pt x="1222310" y="3209730"/>
                </a:lnTo>
                <a:lnTo>
                  <a:pt x="1045028" y="3489649"/>
                </a:lnTo>
                <a:lnTo>
                  <a:pt x="830424" y="3797559"/>
                </a:lnTo>
                <a:lnTo>
                  <a:pt x="653142" y="4273420"/>
                </a:lnTo>
                <a:lnTo>
                  <a:pt x="671804" y="4823926"/>
                </a:lnTo>
                <a:lnTo>
                  <a:pt x="447869" y="5281126"/>
                </a:lnTo>
                <a:lnTo>
                  <a:pt x="447869" y="4991877"/>
                </a:lnTo>
                <a:lnTo>
                  <a:pt x="429208" y="4711959"/>
                </a:lnTo>
                <a:lnTo>
                  <a:pt x="233265" y="4292081"/>
                </a:lnTo>
                <a:lnTo>
                  <a:pt x="242596" y="3946849"/>
                </a:lnTo>
                <a:lnTo>
                  <a:pt x="289249" y="3741575"/>
                </a:lnTo>
                <a:lnTo>
                  <a:pt x="233265" y="3694922"/>
                </a:lnTo>
                <a:lnTo>
                  <a:pt x="214604" y="3303036"/>
                </a:lnTo>
                <a:lnTo>
                  <a:pt x="83975" y="2789853"/>
                </a:lnTo>
                <a:lnTo>
                  <a:pt x="0" y="2612571"/>
                </a:lnTo>
                <a:lnTo>
                  <a:pt x="9330" y="0"/>
                </a:lnTo>
                <a:close/>
              </a:path>
            </a:pathLst>
          </a:custGeom>
          <a:solidFill>
            <a:srgbClr val="CC3300">
              <a:alpha val="7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96C19D48-9F6E-4BDC-A6AB-A9675FF1AB4C}"/>
              </a:ext>
            </a:extLst>
          </p:cNvPr>
          <p:cNvSpPr/>
          <p:nvPr/>
        </p:nvSpPr>
        <p:spPr>
          <a:xfrm>
            <a:off x="102637" y="3564294"/>
            <a:ext cx="1399592" cy="3303037"/>
          </a:xfrm>
          <a:custGeom>
            <a:avLst/>
            <a:gdLst>
              <a:gd name="connsiteX0" fmla="*/ 1175657 w 1399592"/>
              <a:gd name="connsiteY0" fmla="*/ 0 h 3303037"/>
              <a:gd name="connsiteX1" fmla="*/ 811763 w 1399592"/>
              <a:gd name="connsiteY1" fmla="*/ 597159 h 3303037"/>
              <a:gd name="connsiteX2" fmla="*/ 569167 w 1399592"/>
              <a:gd name="connsiteY2" fmla="*/ 1166326 h 3303037"/>
              <a:gd name="connsiteX3" fmla="*/ 559836 w 1399592"/>
              <a:gd name="connsiteY3" fmla="*/ 1502228 h 3303037"/>
              <a:gd name="connsiteX4" fmla="*/ 531845 w 1399592"/>
              <a:gd name="connsiteY4" fmla="*/ 2024743 h 3303037"/>
              <a:gd name="connsiteX5" fmla="*/ 242596 w 1399592"/>
              <a:gd name="connsiteY5" fmla="*/ 2509935 h 3303037"/>
              <a:gd name="connsiteX6" fmla="*/ 37322 w 1399592"/>
              <a:gd name="connsiteY6" fmla="*/ 2817845 h 3303037"/>
              <a:gd name="connsiteX7" fmla="*/ 0 w 1399592"/>
              <a:gd name="connsiteY7" fmla="*/ 3181739 h 3303037"/>
              <a:gd name="connsiteX8" fmla="*/ 37322 w 1399592"/>
              <a:gd name="connsiteY8" fmla="*/ 3303037 h 3303037"/>
              <a:gd name="connsiteX9" fmla="*/ 886408 w 1399592"/>
              <a:gd name="connsiteY9" fmla="*/ 3293706 h 3303037"/>
              <a:gd name="connsiteX10" fmla="*/ 1007706 w 1399592"/>
              <a:gd name="connsiteY10" fmla="*/ 2920482 h 3303037"/>
              <a:gd name="connsiteX11" fmla="*/ 1240971 w 1399592"/>
              <a:gd name="connsiteY11" fmla="*/ 2584579 h 3303037"/>
              <a:gd name="connsiteX12" fmla="*/ 1399592 w 1399592"/>
              <a:gd name="connsiteY12" fmla="*/ 2183363 h 3303037"/>
              <a:gd name="connsiteX13" fmla="*/ 1343608 w 1399592"/>
              <a:gd name="connsiteY13" fmla="*/ 1782147 h 3303037"/>
              <a:gd name="connsiteX14" fmla="*/ 1119673 w 1399592"/>
              <a:gd name="connsiteY14" fmla="*/ 1194318 h 3303037"/>
              <a:gd name="connsiteX15" fmla="*/ 1138334 w 1399592"/>
              <a:gd name="connsiteY15" fmla="*/ 895739 h 3303037"/>
              <a:gd name="connsiteX16" fmla="*/ 1175657 w 1399592"/>
              <a:gd name="connsiteY16" fmla="*/ 587828 h 3303037"/>
              <a:gd name="connsiteX17" fmla="*/ 1045028 w 1399592"/>
              <a:gd name="connsiteY17" fmla="*/ 634482 h 3303037"/>
              <a:gd name="connsiteX18" fmla="*/ 1203649 w 1399592"/>
              <a:gd name="connsiteY18" fmla="*/ 55984 h 3303037"/>
              <a:gd name="connsiteX19" fmla="*/ 1175657 w 1399592"/>
              <a:gd name="connsiteY19" fmla="*/ 102637 h 330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99592" h="3303037">
                <a:moveTo>
                  <a:pt x="1175657" y="0"/>
                </a:moveTo>
                <a:lnTo>
                  <a:pt x="811763" y="597159"/>
                </a:lnTo>
                <a:lnTo>
                  <a:pt x="569167" y="1166326"/>
                </a:lnTo>
                <a:lnTo>
                  <a:pt x="559836" y="1502228"/>
                </a:lnTo>
                <a:lnTo>
                  <a:pt x="531845" y="2024743"/>
                </a:lnTo>
                <a:lnTo>
                  <a:pt x="242596" y="2509935"/>
                </a:lnTo>
                <a:lnTo>
                  <a:pt x="37322" y="2817845"/>
                </a:lnTo>
                <a:lnTo>
                  <a:pt x="0" y="3181739"/>
                </a:lnTo>
                <a:lnTo>
                  <a:pt x="37322" y="3303037"/>
                </a:lnTo>
                <a:lnTo>
                  <a:pt x="886408" y="3293706"/>
                </a:lnTo>
                <a:lnTo>
                  <a:pt x="1007706" y="2920482"/>
                </a:lnTo>
                <a:lnTo>
                  <a:pt x="1240971" y="2584579"/>
                </a:lnTo>
                <a:lnTo>
                  <a:pt x="1399592" y="2183363"/>
                </a:lnTo>
                <a:lnTo>
                  <a:pt x="1343608" y="1782147"/>
                </a:lnTo>
                <a:lnTo>
                  <a:pt x="1119673" y="1194318"/>
                </a:lnTo>
                <a:lnTo>
                  <a:pt x="1138334" y="895739"/>
                </a:lnTo>
                <a:lnTo>
                  <a:pt x="1175657" y="587828"/>
                </a:lnTo>
                <a:lnTo>
                  <a:pt x="1045028" y="634482"/>
                </a:lnTo>
                <a:lnTo>
                  <a:pt x="1203649" y="55984"/>
                </a:lnTo>
                <a:lnTo>
                  <a:pt x="1175657" y="102637"/>
                </a:lnTo>
              </a:path>
            </a:pathLst>
          </a:custGeom>
          <a:solidFill>
            <a:schemeClr val="accent6">
              <a:lumMod val="75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D1C717A0-8990-4C06-ADAE-669E371A7191}"/>
              </a:ext>
            </a:extLst>
          </p:cNvPr>
          <p:cNvSpPr/>
          <p:nvPr/>
        </p:nvSpPr>
        <p:spPr>
          <a:xfrm>
            <a:off x="-9331" y="4805265"/>
            <a:ext cx="447870" cy="1548882"/>
          </a:xfrm>
          <a:custGeom>
            <a:avLst/>
            <a:gdLst>
              <a:gd name="connsiteX0" fmla="*/ 18662 w 447870"/>
              <a:gd name="connsiteY0" fmla="*/ 1548882 h 1548882"/>
              <a:gd name="connsiteX1" fmla="*/ 0 w 447870"/>
              <a:gd name="connsiteY1" fmla="*/ 653143 h 1548882"/>
              <a:gd name="connsiteX2" fmla="*/ 74645 w 447870"/>
              <a:gd name="connsiteY2" fmla="*/ 531845 h 1548882"/>
              <a:gd name="connsiteX3" fmla="*/ 121298 w 447870"/>
              <a:gd name="connsiteY3" fmla="*/ 727788 h 1548882"/>
              <a:gd name="connsiteX4" fmla="*/ 177282 w 447870"/>
              <a:gd name="connsiteY4" fmla="*/ 475862 h 1548882"/>
              <a:gd name="connsiteX5" fmla="*/ 186613 w 447870"/>
              <a:gd name="connsiteY5" fmla="*/ 65315 h 1548882"/>
              <a:gd name="connsiteX6" fmla="*/ 261258 w 447870"/>
              <a:gd name="connsiteY6" fmla="*/ 0 h 1548882"/>
              <a:gd name="connsiteX7" fmla="*/ 447870 w 447870"/>
              <a:gd name="connsiteY7" fmla="*/ 485192 h 1548882"/>
              <a:gd name="connsiteX8" fmla="*/ 373225 w 447870"/>
              <a:gd name="connsiteY8" fmla="*/ 989045 h 1548882"/>
              <a:gd name="connsiteX9" fmla="*/ 251927 w 447870"/>
              <a:gd name="connsiteY9" fmla="*/ 1222311 h 1548882"/>
              <a:gd name="connsiteX10" fmla="*/ 18662 w 447870"/>
              <a:gd name="connsiteY10" fmla="*/ 1548882 h 154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7870" h="1548882">
                <a:moveTo>
                  <a:pt x="18662" y="1548882"/>
                </a:moveTo>
                <a:lnTo>
                  <a:pt x="0" y="653143"/>
                </a:lnTo>
                <a:lnTo>
                  <a:pt x="74645" y="531845"/>
                </a:lnTo>
                <a:lnTo>
                  <a:pt x="121298" y="727788"/>
                </a:lnTo>
                <a:lnTo>
                  <a:pt x="177282" y="475862"/>
                </a:lnTo>
                <a:lnTo>
                  <a:pt x="186613" y="65315"/>
                </a:lnTo>
                <a:lnTo>
                  <a:pt x="261258" y="0"/>
                </a:lnTo>
                <a:lnTo>
                  <a:pt x="447870" y="485192"/>
                </a:lnTo>
                <a:lnTo>
                  <a:pt x="373225" y="989045"/>
                </a:lnTo>
                <a:lnTo>
                  <a:pt x="251927" y="1222311"/>
                </a:lnTo>
                <a:lnTo>
                  <a:pt x="18662" y="1548882"/>
                </a:lnTo>
                <a:close/>
              </a:path>
            </a:pathLst>
          </a:custGeom>
          <a:solidFill>
            <a:schemeClr val="accent5">
              <a:lumMod val="75000"/>
              <a:alpha val="5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F5507EE8-6B2D-4A72-9C71-72DD708C8B36}"/>
              </a:ext>
            </a:extLst>
          </p:cNvPr>
          <p:cNvSpPr/>
          <p:nvPr/>
        </p:nvSpPr>
        <p:spPr>
          <a:xfrm>
            <a:off x="0" y="3135086"/>
            <a:ext cx="186612" cy="1651518"/>
          </a:xfrm>
          <a:custGeom>
            <a:avLst/>
            <a:gdLst>
              <a:gd name="connsiteX0" fmla="*/ 0 w 186612"/>
              <a:gd name="connsiteY0" fmla="*/ 0 h 1651518"/>
              <a:gd name="connsiteX1" fmla="*/ 0 w 186612"/>
              <a:gd name="connsiteY1" fmla="*/ 1651518 h 1651518"/>
              <a:gd name="connsiteX2" fmla="*/ 121298 w 186612"/>
              <a:gd name="connsiteY2" fmla="*/ 1464906 h 1651518"/>
              <a:gd name="connsiteX3" fmla="*/ 186612 w 186612"/>
              <a:gd name="connsiteY3" fmla="*/ 951722 h 1651518"/>
              <a:gd name="connsiteX4" fmla="*/ 158620 w 186612"/>
              <a:gd name="connsiteY4" fmla="*/ 457200 h 1651518"/>
              <a:gd name="connsiteX5" fmla="*/ 0 w 186612"/>
              <a:gd name="connsiteY5" fmla="*/ 0 h 1651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12" h="1651518">
                <a:moveTo>
                  <a:pt x="0" y="0"/>
                </a:moveTo>
                <a:lnTo>
                  <a:pt x="0" y="1651518"/>
                </a:lnTo>
                <a:lnTo>
                  <a:pt x="121298" y="1464906"/>
                </a:lnTo>
                <a:lnTo>
                  <a:pt x="186612" y="951722"/>
                </a:lnTo>
                <a:lnTo>
                  <a:pt x="158620" y="457200"/>
                </a:lnTo>
                <a:lnTo>
                  <a:pt x="0" y="0"/>
                </a:lnTo>
                <a:close/>
              </a:path>
            </a:pathLst>
          </a:custGeom>
          <a:solidFill>
            <a:schemeClr val="accent6">
              <a:lumMod val="50000"/>
              <a:alpha val="7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B7487425-4646-438A-BE9B-A802BBAC669E}"/>
              </a:ext>
            </a:extLst>
          </p:cNvPr>
          <p:cNvSpPr/>
          <p:nvPr/>
        </p:nvSpPr>
        <p:spPr>
          <a:xfrm>
            <a:off x="1017037" y="6083559"/>
            <a:ext cx="2593910" cy="765110"/>
          </a:xfrm>
          <a:custGeom>
            <a:avLst/>
            <a:gdLst>
              <a:gd name="connsiteX0" fmla="*/ 0 w 2593910"/>
              <a:gd name="connsiteY0" fmla="*/ 765110 h 765110"/>
              <a:gd name="connsiteX1" fmla="*/ 2080726 w 2593910"/>
              <a:gd name="connsiteY1" fmla="*/ 765110 h 765110"/>
              <a:gd name="connsiteX2" fmla="*/ 2024743 w 2593910"/>
              <a:gd name="connsiteY2" fmla="*/ 690465 h 765110"/>
              <a:gd name="connsiteX3" fmla="*/ 2593910 w 2593910"/>
              <a:gd name="connsiteY3" fmla="*/ 382555 h 765110"/>
              <a:gd name="connsiteX4" fmla="*/ 2593910 w 2593910"/>
              <a:gd name="connsiteY4" fmla="*/ 382555 h 765110"/>
              <a:gd name="connsiteX5" fmla="*/ 2258008 w 2593910"/>
              <a:gd name="connsiteY5" fmla="*/ 354563 h 765110"/>
              <a:gd name="connsiteX6" fmla="*/ 2323322 w 2593910"/>
              <a:gd name="connsiteY6" fmla="*/ 279919 h 765110"/>
              <a:gd name="connsiteX7" fmla="*/ 1922106 w 2593910"/>
              <a:gd name="connsiteY7" fmla="*/ 158621 h 765110"/>
              <a:gd name="connsiteX8" fmla="*/ 1259632 w 2593910"/>
              <a:gd name="connsiteY8" fmla="*/ 0 h 765110"/>
              <a:gd name="connsiteX9" fmla="*/ 849085 w 2593910"/>
              <a:gd name="connsiteY9" fmla="*/ 37323 h 765110"/>
              <a:gd name="connsiteX10" fmla="*/ 503853 w 2593910"/>
              <a:gd name="connsiteY10" fmla="*/ 121298 h 765110"/>
              <a:gd name="connsiteX11" fmla="*/ 186612 w 2593910"/>
              <a:gd name="connsiteY11" fmla="*/ 261257 h 765110"/>
              <a:gd name="connsiteX12" fmla="*/ 102636 w 2593910"/>
              <a:gd name="connsiteY12" fmla="*/ 382555 h 765110"/>
              <a:gd name="connsiteX13" fmla="*/ 0 w 2593910"/>
              <a:gd name="connsiteY13" fmla="*/ 765110 h 765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93910" h="765110">
                <a:moveTo>
                  <a:pt x="0" y="765110"/>
                </a:moveTo>
                <a:lnTo>
                  <a:pt x="2080726" y="765110"/>
                </a:lnTo>
                <a:lnTo>
                  <a:pt x="2024743" y="690465"/>
                </a:lnTo>
                <a:lnTo>
                  <a:pt x="2593910" y="382555"/>
                </a:lnTo>
                <a:lnTo>
                  <a:pt x="2593910" y="382555"/>
                </a:lnTo>
                <a:lnTo>
                  <a:pt x="2258008" y="354563"/>
                </a:lnTo>
                <a:lnTo>
                  <a:pt x="2323322" y="279919"/>
                </a:lnTo>
                <a:lnTo>
                  <a:pt x="1922106" y="158621"/>
                </a:lnTo>
                <a:lnTo>
                  <a:pt x="1259632" y="0"/>
                </a:lnTo>
                <a:lnTo>
                  <a:pt x="849085" y="37323"/>
                </a:lnTo>
                <a:lnTo>
                  <a:pt x="503853" y="121298"/>
                </a:lnTo>
                <a:lnTo>
                  <a:pt x="186612" y="261257"/>
                </a:lnTo>
                <a:lnTo>
                  <a:pt x="102636" y="382555"/>
                </a:lnTo>
                <a:lnTo>
                  <a:pt x="0" y="765110"/>
                </a:lnTo>
                <a:close/>
              </a:path>
            </a:pathLst>
          </a:custGeom>
          <a:solidFill>
            <a:srgbClr val="9966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ubtitle 2">
            <a:extLst>
              <a:ext uri="{FF2B5EF4-FFF2-40B4-BE49-F238E27FC236}">
                <a16:creationId xmlns:a16="http://schemas.microsoft.com/office/drawing/2014/main" id="{3A4B9707-9228-40B0-B482-CABEF4F3BF1C}"/>
              </a:ext>
            </a:extLst>
          </p:cNvPr>
          <p:cNvSpPr txBox="1">
            <a:spLocks/>
          </p:cNvSpPr>
          <p:nvPr/>
        </p:nvSpPr>
        <p:spPr>
          <a:xfrm>
            <a:off x="6186193" y="4148388"/>
            <a:ext cx="4775075" cy="72530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Aft>
                <a:spcPts val="600"/>
              </a:spcAft>
            </a:pPr>
            <a:endParaRPr lang="en-US" sz="1600" dirty="0"/>
          </a:p>
        </p:txBody>
      </p:sp>
      <p:grpSp>
        <p:nvGrpSpPr>
          <p:cNvPr id="20" name="Group 19">
            <a:extLst>
              <a:ext uri="{FF2B5EF4-FFF2-40B4-BE49-F238E27FC236}">
                <a16:creationId xmlns:a16="http://schemas.microsoft.com/office/drawing/2014/main" id="{0C693712-6DDB-4715-B507-7268E17F269C}"/>
              </a:ext>
            </a:extLst>
          </p:cNvPr>
          <p:cNvGrpSpPr/>
          <p:nvPr/>
        </p:nvGrpSpPr>
        <p:grpSpPr>
          <a:xfrm>
            <a:off x="4733531" y="1539943"/>
            <a:ext cx="6525024" cy="4341938"/>
            <a:chOff x="5129283" y="1297522"/>
            <a:chExt cx="6118746" cy="3972011"/>
          </a:xfrm>
        </p:grpSpPr>
        <p:sp>
          <p:nvSpPr>
            <p:cNvPr id="22" name="Rectangle 21">
              <a:extLst>
                <a:ext uri="{FF2B5EF4-FFF2-40B4-BE49-F238E27FC236}">
                  <a16:creationId xmlns:a16="http://schemas.microsoft.com/office/drawing/2014/main" id="{5A363A8E-1F4E-4FC5-AEDA-6A76A2A6484E}"/>
                </a:ext>
              </a:extLst>
            </p:cNvPr>
            <p:cNvSpPr/>
            <p:nvPr/>
          </p:nvSpPr>
          <p:spPr>
            <a:xfrm>
              <a:off x="5129283" y="1297522"/>
              <a:ext cx="6118746" cy="3972011"/>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2B2E709-B132-4276-A079-2006C500A7E8}"/>
                </a:ext>
              </a:extLst>
            </p:cNvPr>
            <p:cNvSpPr/>
            <p:nvPr/>
          </p:nvSpPr>
          <p:spPr>
            <a:xfrm>
              <a:off x="5224882" y="1423180"/>
              <a:ext cx="5901727" cy="373220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itle 3">
            <a:extLst>
              <a:ext uri="{FF2B5EF4-FFF2-40B4-BE49-F238E27FC236}">
                <a16:creationId xmlns:a16="http://schemas.microsoft.com/office/drawing/2014/main" id="{88A7C70D-8C3D-4722-9BEA-74A44CD1731F}"/>
              </a:ext>
            </a:extLst>
          </p:cNvPr>
          <p:cNvSpPr>
            <a:spLocks noGrp="1"/>
          </p:cNvSpPr>
          <p:nvPr>
            <p:ph type="ctrTitle"/>
          </p:nvPr>
        </p:nvSpPr>
        <p:spPr>
          <a:xfrm>
            <a:off x="5094764" y="1760145"/>
            <a:ext cx="5678722" cy="1216879"/>
          </a:xfrm>
        </p:spPr>
        <p:txBody>
          <a:bodyPr>
            <a:normAutofit/>
          </a:bodyPr>
          <a:lstStyle/>
          <a:p>
            <a:r>
              <a:rPr lang="en-US" sz="4400" cap="small" dirty="0">
                <a:solidFill>
                  <a:schemeClr val="bg1"/>
                </a:solidFill>
                <a:latin typeface="Avenir Next LT Pro" panose="020B0504020202020204" pitchFamily="34" charset="0"/>
              </a:rPr>
              <a:t>Thanks!</a:t>
            </a:r>
          </a:p>
        </p:txBody>
      </p:sp>
      <p:sp>
        <p:nvSpPr>
          <p:cNvPr id="25" name="Content Placeholder 2">
            <a:extLst>
              <a:ext uri="{FF2B5EF4-FFF2-40B4-BE49-F238E27FC236}">
                <a16:creationId xmlns:a16="http://schemas.microsoft.com/office/drawing/2014/main" id="{4E2B0BC6-907B-40D7-98C8-6E547D3377C5}"/>
              </a:ext>
            </a:extLst>
          </p:cNvPr>
          <p:cNvSpPr>
            <a:spLocks noGrp="1"/>
          </p:cNvSpPr>
          <p:nvPr>
            <p:ph type="subTitle" idx="1"/>
          </p:nvPr>
        </p:nvSpPr>
        <p:spPr>
          <a:xfrm>
            <a:off x="4883699" y="3350100"/>
            <a:ext cx="6197157" cy="1655762"/>
          </a:xfrm>
        </p:spPr>
        <p:txBody>
          <a:bodyPr/>
          <a:lstStyle/>
          <a:p>
            <a:pPr>
              <a:lnSpc>
                <a:spcPct val="50000"/>
              </a:lnSpc>
              <a:spcAft>
                <a:spcPts val="600"/>
              </a:spcAft>
            </a:pPr>
            <a:r>
              <a:rPr lang="en-US" cap="small" dirty="0">
                <a:solidFill>
                  <a:schemeClr val="bg1"/>
                </a:solidFill>
                <a:latin typeface="Avenir Next LT Pro" panose="020B0504020202020204" pitchFamily="34" charset="0"/>
              </a:rPr>
              <a:t>Chuck Rhoades – </a:t>
            </a:r>
            <a:r>
              <a:rPr lang="en-US" sz="2000" cap="small" dirty="0">
                <a:solidFill>
                  <a:schemeClr val="bg1"/>
                </a:solidFill>
                <a:latin typeface="Avenir Next LT Pro" panose="020B0504020202020204" pitchFamily="34" charset="0"/>
              </a:rPr>
              <a:t>US Forest Service</a:t>
            </a:r>
          </a:p>
          <a:p>
            <a:pPr>
              <a:lnSpc>
                <a:spcPct val="50000"/>
              </a:lnSpc>
              <a:spcAft>
                <a:spcPts val="600"/>
              </a:spcAft>
            </a:pPr>
            <a:r>
              <a:rPr lang="en-US" sz="2000" cap="small" dirty="0">
                <a:solidFill>
                  <a:schemeClr val="bg1"/>
                </a:solidFill>
                <a:latin typeface="Avenir Next LT Pro" panose="020B0504020202020204" pitchFamily="34" charset="0"/>
              </a:rPr>
              <a:t>Rocky Mountain Research Station</a:t>
            </a:r>
          </a:p>
        </p:txBody>
      </p:sp>
      <p:sp>
        <p:nvSpPr>
          <p:cNvPr id="26" name="Content Placeholder 2">
            <a:extLst>
              <a:ext uri="{FF2B5EF4-FFF2-40B4-BE49-F238E27FC236}">
                <a16:creationId xmlns:a16="http://schemas.microsoft.com/office/drawing/2014/main" id="{9711EB2E-10E6-4416-A663-1E8CB952278E}"/>
              </a:ext>
            </a:extLst>
          </p:cNvPr>
          <p:cNvSpPr txBox="1">
            <a:spLocks/>
          </p:cNvSpPr>
          <p:nvPr/>
        </p:nvSpPr>
        <p:spPr>
          <a:xfrm>
            <a:off x="4931916" y="4470018"/>
            <a:ext cx="6197157" cy="57907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Aft>
                <a:spcPts val="600"/>
              </a:spcAft>
            </a:pPr>
            <a:r>
              <a:rPr lang="en-US" sz="2000" cap="small" dirty="0">
                <a:solidFill>
                  <a:schemeClr val="bg1"/>
                </a:solidFill>
                <a:latin typeface="Avenir Next LT Pro" panose="020B0504020202020204" pitchFamily="34" charset="0"/>
              </a:rPr>
              <a:t>Gratefully Acknowledge Support From:</a:t>
            </a:r>
          </a:p>
          <a:p>
            <a:pPr>
              <a:lnSpc>
                <a:spcPct val="100000"/>
              </a:lnSpc>
              <a:spcAft>
                <a:spcPts val="600"/>
              </a:spcAft>
            </a:pPr>
            <a:r>
              <a:rPr lang="en-US" sz="1800" cap="small" dirty="0">
                <a:solidFill>
                  <a:schemeClr val="bg1"/>
                </a:solidFill>
                <a:latin typeface="Avenir Next LT Pro" panose="020B0504020202020204" pitchFamily="34" charset="0"/>
              </a:rPr>
              <a:t>RMRS, Medicine Bow-Routt NF, CFRI</a:t>
            </a:r>
          </a:p>
        </p:txBody>
      </p:sp>
      <p:grpSp>
        <p:nvGrpSpPr>
          <p:cNvPr id="27" name="Group 26">
            <a:extLst>
              <a:ext uri="{FF2B5EF4-FFF2-40B4-BE49-F238E27FC236}">
                <a16:creationId xmlns:a16="http://schemas.microsoft.com/office/drawing/2014/main" id="{B8DB9F0E-2F5C-4629-B07E-C41765E4936A}"/>
              </a:ext>
            </a:extLst>
          </p:cNvPr>
          <p:cNvGrpSpPr/>
          <p:nvPr/>
        </p:nvGrpSpPr>
        <p:grpSpPr>
          <a:xfrm>
            <a:off x="4719761" y="5949681"/>
            <a:ext cx="6525024" cy="652183"/>
            <a:chOff x="5129283" y="1297522"/>
            <a:chExt cx="6118746" cy="3972011"/>
          </a:xfrm>
        </p:grpSpPr>
        <p:sp>
          <p:nvSpPr>
            <p:cNvPr id="28" name="Rectangle 27">
              <a:extLst>
                <a:ext uri="{FF2B5EF4-FFF2-40B4-BE49-F238E27FC236}">
                  <a16:creationId xmlns:a16="http://schemas.microsoft.com/office/drawing/2014/main" id="{B964D8AC-256B-497F-91C7-57882587AB0B}"/>
                </a:ext>
              </a:extLst>
            </p:cNvPr>
            <p:cNvSpPr/>
            <p:nvPr/>
          </p:nvSpPr>
          <p:spPr>
            <a:xfrm>
              <a:off x="5129283" y="1297522"/>
              <a:ext cx="6118746" cy="3972011"/>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3E18313-A3F0-46D3-A4D7-D1DDD8E83CA5}"/>
                </a:ext>
              </a:extLst>
            </p:cNvPr>
            <p:cNvSpPr/>
            <p:nvPr/>
          </p:nvSpPr>
          <p:spPr>
            <a:xfrm>
              <a:off x="5224882" y="1423180"/>
              <a:ext cx="5901727" cy="373220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72AD2C80-2D6E-4250-831D-75A429E04236}"/>
              </a:ext>
            </a:extLst>
          </p:cNvPr>
          <p:cNvSpPr txBox="1"/>
          <p:nvPr/>
        </p:nvSpPr>
        <p:spPr>
          <a:xfrm>
            <a:off x="4974821" y="6017089"/>
            <a:ext cx="598736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Avenir Next LT Pro" panose="020B0504020202020204" pitchFamily="34" charset="0"/>
              </a:rPr>
              <a:t>For Details: 	Rhoades, et al. 2022.  </a:t>
            </a:r>
            <a:r>
              <a:rPr lang="en-US" sz="1600" i="1" dirty="0">
                <a:solidFill>
                  <a:schemeClr val="bg1"/>
                </a:solidFill>
                <a:latin typeface="Avenir Next LT Pro" panose="020B0504020202020204" pitchFamily="34" charset="0"/>
              </a:rPr>
              <a:t>For </a:t>
            </a:r>
            <a:r>
              <a:rPr lang="en-US" sz="1600" i="1" dirty="0" err="1">
                <a:solidFill>
                  <a:schemeClr val="bg1"/>
                </a:solidFill>
                <a:latin typeface="Avenir Next LT Pro" panose="020B0504020202020204" pitchFamily="34" charset="0"/>
              </a:rPr>
              <a:t>Ecol</a:t>
            </a:r>
            <a:r>
              <a:rPr lang="en-US" sz="1600" i="1" dirty="0">
                <a:solidFill>
                  <a:schemeClr val="bg1"/>
                </a:solidFill>
                <a:latin typeface="Avenir Next LT Pro" panose="020B0504020202020204" pitchFamily="34" charset="0"/>
              </a:rPr>
              <a:t> &amp; </a:t>
            </a:r>
            <a:r>
              <a:rPr lang="en-US" sz="1600" i="1" dirty="0" err="1">
                <a:solidFill>
                  <a:schemeClr val="bg1"/>
                </a:solidFill>
                <a:latin typeface="Avenir Next LT Pro" panose="020B0504020202020204" pitchFamily="34" charset="0"/>
              </a:rPr>
              <a:t>Mgmt</a:t>
            </a:r>
            <a:endParaRPr lang="en-US" sz="1600" i="1" dirty="0">
              <a:solidFill>
                <a:schemeClr val="bg1"/>
              </a:solidFill>
              <a:latin typeface="Avenir Next LT Pro" panose="020B05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dirty="0">
                <a:solidFill>
                  <a:schemeClr val="bg1"/>
                </a:solidFill>
                <a:latin typeface="Avenir Next LT Pro" panose="020B0504020202020204" pitchFamily="34" charset="0"/>
              </a:rPr>
              <a:t>		Vol 526, 120565</a:t>
            </a:r>
            <a:r>
              <a:rPr lang="en-US" sz="1600" i="1" dirty="0">
                <a:latin typeface="Avenir Next LT Pro" panose="020B0504020202020204" pitchFamily="34" charset="0"/>
              </a:rPr>
              <a:t> </a:t>
            </a:r>
          </a:p>
        </p:txBody>
      </p:sp>
    </p:spTree>
    <p:extLst>
      <p:ext uri="{BB962C8B-B14F-4D97-AF65-F5344CB8AC3E}">
        <p14:creationId xmlns:p14="http://schemas.microsoft.com/office/powerpoint/2010/main" val="163533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2532" name="Text Box 4"/>
          <p:cNvSpPr txBox="1">
            <a:spLocks noGrp="1" noChangeArrowheads="1"/>
          </p:cNvSpPr>
          <p:nvPr>
            <p:ph type="ctrTitle" idx="4294967295"/>
          </p:nvPr>
        </p:nvSpPr>
        <p:spPr>
          <a:xfrm>
            <a:off x="1141020" y="2779010"/>
            <a:ext cx="9928084" cy="1371600"/>
          </a:xfrm>
          <a:noFill/>
          <a:ln/>
        </p:spPr>
        <p:txBody>
          <a:bodyPr anchor="ctr">
            <a:noAutofit/>
          </a:bodyPr>
          <a:lstStyle/>
          <a:p>
            <a:pPr defTabSz="4806950"/>
            <a:r>
              <a:rPr lang="en-US" sz="4000" dirty="0">
                <a:solidFill>
                  <a:srgbClr val="002060"/>
                </a:solidFill>
                <a:latin typeface="Avenir Next LT Pro" panose="020B0504020202020204" pitchFamily="34" charset="0"/>
              </a:rPr>
              <a:t>‘</a:t>
            </a:r>
            <a:r>
              <a:rPr lang="en-US" cap="small" dirty="0">
                <a:solidFill>
                  <a:srgbClr val="002060"/>
                </a:solidFill>
                <a:latin typeface="Avenir Next LT Pro" panose="020B0504020202020204" pitchFamily="34" charset="0"/>
              </a:rPr>
              <a:t>Silvical Notes on the Lodgepole Pine’</a:t>
            </a:r>
            <a:br>
              <a:rPr lang="en-US" cap="small" dirty="0">
                <a:solidFill>
                  <a:srgbClr val="002060"/>
                </a:solidFill>
                <a:latin typeface="Avenir Next LT Pro" panose="020B0504020202020204" pitchFamily="34" charset="0"/>
              </a:rPr>
            </a:br>
            <a:r>
              <a:rPr lang="en-US" sz="2800" dirty="0">
                <a:solidFill>
                  <a:srgbClr val="002060"/>
                </a:solidFill>
                <a:latin typeface="Abadi" panose="020B0604020104020204" pitchFamily="34" charset="0"/>
              </a:rPr>
              <a:t>      	</a:t>
            </a:r>
            <a:r>
              <a:rPr lang="en-US" sz="2800" i="1" dirty="0">
                <a:solidFill>
                  <a:srgbClr val="002060"/>
                </a:solidFill>
                <a:latin typeface="Abadi" panose="020B0604020104020204" pitchFamily="34" charset="0"/>
              </a:rPr>
              <a:t>E.R. Hodson 1908</a:t>
            </a:r>
            <a:endParaRPr lang="en-US" sz="2800" i="1" cap="small" dirty="0">
              <a:solidFill>
                <a:srgbClr val="002060"/>
              </a:solidFill>
              <a:latin typeface="Abadi" panose="020B0604020104020204" pitchFamily="34" charset="0"/>
            </a:endParaRPr>
          </a:p>
        </p:txBody>
      </p:sp>
      <p:sp>
        <p:nvSpPr>
          <p:cNvPr id="2" name="TextBox 1">
            <a:extLst>
              <a:ext uri="{FF2B5EF4-FFF2-40B4-BE49-F238E27FC236}">
                <a16:creationId xmlns:a16="http://schemas.microsoft.com/office/drawing/2014/main" id="{21F30FF5-3FE0-4608-B1F1-266F3011D92F}"/>
              </a:ext>
            </a:extLst>
          </p:cNvPr>
          <p:cNvSpPr txBox="1"/>
          <p:nvPr/>
        </p:nvSpPr>
        <p:spPr>
          <a:xfrm>
            <a:off x="531672" y="3899660"/>
            <a:ext cx="10669512" cy="2677656"/>
          </a:xfrm>
          <a:prstGeom prst="rect">
            <a:avLst/>
          </a:prstGeom>
          <a:noFill/>
        </p:spPr>
        <p:txBody>
          <a:bodyPr wrap="square" rtlCol="0">
            <a:spAutoFit/>
          </a:bodyPr>
          <a:lstStyle/>
          <a:p>
            <a:r>
              <a:rPr lang="en-US" sz="2800" dirty="0"/>
              <a:t>Lodgepole pine is a tree which is so much better equipped to reproduce itself under adverse conditions than its associates that it is natural to assume that abundant reproduction is certain follow any cutting or fire. It is believed by many that it will somehow take care of itself. </a:t>
            </a:r>
            <a:r>
              <a:rPr lang="en-US" sz="2800" i="1" u="sng" dirty="0"/>
              <a:t>A careful study of the actual conditions, however, leads to the conclusion that such a view is not warranted </a:t>
            </a:r>
          </a:p>
        </p:txBody>
      </p:sp>
      <p:pic>
        <p:nvPicPr>
          <p:cNvPr id="11" name="Picture 5">
            <a:extLst>
              <a:ext uri="{FF2B5EF4-FFF2-40B4-BE49-F238E27FC236}">
                <a16:creationId xmlns:a16="http://schemas.microsoft.com/office/drawing/2014/main" id="{6E86D623-F6B2-418E-AF51-4DA2D4FBEE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6510" y="480709"/>
            <a:ext cx="3965220" cy="222668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A5A025CC-9DB9-40A3-BBD8-FAD1E0643C3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183485" y="480709"/>
            <a:ext cx="1713409" cy="2226682"/>
          </a:xfrm>
          <a:prstGeom prst="rect">
            <a:avLst/>
          </a:prstGeom>
          <a:ln>
            <a:solidFill>
              <a:srgbClr val="002060"/>
            </a:solidFill>
          </a:ln>
        </p:spPr>
      </p:pic>
      <p:pic>
        <p:nvPicPr>
          <p:cNvPr id="6" name="Picture 5" descr="Dead standing and Cuts Crimson P9250515.JPG">
            <a:extLst>
              <a:ext uri="{FF2B5EF4-FFF2-40B4-BE49-F238E27FC236}">
                <a16:creationId xmlns:a16="http://schemas.microsoft.com/office/drawing/2014/main" id="{202B876A-CD1E-4A4F-8BCD-F1DACA9DD8A7}"/>
              </a:ext>
            </a:extLst>
          </p:cNvPr>
          <p:cNvPicPr>
            <a:picLocks noChangeAspect="1"/>
          </p:cNvPicPr>
          <p:nvPr/>
        </p:nvPicPr>
        <p:blipFill>
          <a:blip r:embed="rId5" cstate="print"/>
          <a:stretch>
            <a:fillRect/>
          </a:stretch>
        </p:blipFill>
        <p:spPr>
          <a:xfrm>
            <a:off x="7221346" y="480709"/>
            <a:ext cx="3281928" cy="2226682"/>
          </a:xfrm>
          <a:prstGeom prst="rect">
            <a:avLst/>
          </a:prstGeom>
          <a:ln>
            <a:solidFill>
              <a:srgbClr val="002060"/>
            </a:solid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1DD662E-D26A-4622-A2B7-25DB0FE7A3A8}"/>
              </a:ext>
            </a:extLst>
          </p:cNvPr>
          <p:cNvSpPr>
            <a:spLocks noGrp="1"/>
          </p:cNvSpPr>
          <p:nvPr>
            <p:ph type="title"/>
          </p:nvPr>
        </p:nvSpPr>
        <p:spPr>
          <a:xfrm>
            <a:off x="79928" y="648974"/>
            <a:ext cx="12462437" cy="598475"/>
          </a:xfrm>
        </p:spPr>
        <p:txBody>
          <a:bodyPr>
            <a:noAutofit/>
          </a:bodyPr>
          <a:lstStyle/>
          <a:p>
            <a:r>
              <a:rPr lang="en-US" sz="3900" cap="small" dirty="0">
                <a:solidFill>
                  <a:srgbClr val="002060"/>
                </a:solidFill>
                <a:latin typeface="Avenir Next LT Pro" panose="020B0504020202020204" pitchFamily="34" charset="0"/>
              </a:rPr>
              <a:t>Compound Disturbance in Hi Elevation Watersheds</a:t>
            </a:r>
            <a:br>
              <a:rPr lang="en-US" sz="4000" cap="small" dirty="0">
                <a:solidFill>
                  <a:srgbClr val="002060"/>
                </a:solidFill>
                <a:latin typeface="Abadi" panose="020B0604020104020204" pitchFamily="34" charset="0"/>
              </a:rPr>
            </a:br>
            <a:r>
              <a:rPr lang="en-US" sz="4000" cap="small" dirty="0">
                <a:solidFill>
                  <a:srgbClr val="002060"/>
                </a:solidFill>
                <a:latin typeface="Abadi" panose="020B0604020104020204" pitchFamily="34" charset="0"/>
              </a:rPr>
              <a:t>	</a:t>
            </a:r>
            <a:r>
              <a:rPr lang="en-US" sz="3600" i="1" cap="small" dirty="0">
                <a:solidFill>
                  <a:srgbClr val="002060"/>
                </a:solidFill>
                <a:latin typeface="Avenir Next LT Pro" panose="020B0504020202020204" pitchFamily="34" charset="0"/>
              </a:rPr>
              <a:t>Bugs, then Fire in Lodgepole Forests</a:t>
            </a:r>
          </a:p>
        </p:txBody>
      </p:sp>
      <p:sp>
        <p:nvSpPr>
          <p:cNvPr id="16" name="Text Placeholder 15">
            <a:extLst>
              <a:ext uri="{FF2B5EF4-FFF2-40B4-BE49-F238E27FC236}">
                <a16:creationId xmlns:a16="http://schemas.microsoft.com/office/drawing/2014/main" id="{AD6ED221-DF44-4E77-AE14-877BD8A348AC}"/>
              </a:ext>
            </a:extLst>
          </p:cNvPr>
          <p:cNvSpPr>
            <a:spLocks noGrp="1"/>
          </p:cNvSpPr>
          <p:nvPr>
            <p:ph type="body" sz="half" idx="2"/>
          </p:nvPr>
        </p:nvSpPr>
        <p:spPr>
          <a:xfrm>
            <a:off x="6490153" y="2415314"/>
            <a:ext cx="5319767" cy="4442686"/>
          </a:xfrm>
        </p:spPr>
        <p:txBody>
          <a:bodyPr>
            <a:normAutofit/>
          </a:bodyPr>
          <a:lstStyle/>
          <a:p>
            <a:r>
              <a:rPr lang="en-US" sz="2400" u="sng" dirty="0">
                <a:solidFill>
                  <a:srgbClr val="002060"/>
                </a:solidFill>
                <a:latin typeface="+mj-lt"/>
              </a:rPr>
              <a:t>Wildfire combined with </a:t>
            </a:r>
            <a:r>
              <a:rPr lang="en-US" sz="2400" dirty="0">
                <a:solidFill>
                  <a:srgbClr val="002060"/>
                </a:solidFill>
                <a:latin typeface="+mj-lt"/>
              </a:rPr>
              <a:t>drought, insects, wind or factors, may delay or prevent recovery of forests to expected or desired structure or composition.</a:t>
            </a:r>
          </a:p>
          <a:p>
            <a:r>
              <a:rPr lang="en-US" sz="2400" dirty="0">
                <a:solidFill>
                  <a:srgbClr val="002060"/>
                </a:solidFill>
                <a:latin typeface="+mj-lt"/>
              </a:rPr>
              <a:t>Given projected increases in disturbances and climate stressors, occurrence of compound disturbances are </a:t>
            </a:r>
            <a:r>
              <a:rPr lang="en-US" sz="2400" u="sng" dirty="0">
                <a:solidFill>
                  <a:srgbClr val="002060"/>
                </a:solidFill>
                <a:latin typeface="+mj-lt"/>
              </a:rPr>
              <a:t>expected to increase.</a:t>
            </a:r>
          </a:p>
          <a:p>
            <a:r>
              <a:rPr lang="en-US" sz="2400" dirty="0">
                <a:solidFill>
                  <a:srgbClr val="002060"/>
                </a:solidFill>
                <a:latin typeface="+mj-lt"/>
              </a:rPr>
              <a:t>In the S. Rockies, </a:t>
            </a:r>
            <a:r>
              <a:rPr lang="en-US" sz="2400" u="sng" dirty="0">
                <a:solidFill>
                  <a:srgbClr val="002060"/>
                </a:solidFill>
                <a:latin typeface="+mj-lt"/>
              </a:rPr>
              <a:t>LPP is at the southern extent of its range, </a:t>
            </a:r>
            <a:r>
              <a:rPr lang="en-US" sz="2400" dirty="0">
                <a:solidFill>
                  <a:srgbClr val="002060"/>
                </a:solidFill>
                <a:latin typeface="+mj-lt"/>
              </a:rPr>
              <a:t>even in the absence of disturbance is considered at mod to hi vulnerability to changing climate.</a:t>
            </a:r>
          </a:p>
        </p:txBody>
      </p:sp>
      <p:pic>
        <p:nvPicPr>
          <p:cNvPr id="9" name="Picture 8">
            <a:extLst>
              <a:ext uri="{FF2B5EF4-FFF2-40B4-BE49-F238E27FC236}">
                <a16:creationId xmlns:a16="http://schemas.microsoft.com/office/drawing/2014/main" id="{077E8B1F-E0D9-4E01-BF33-EDBFE444311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951"/>
          <a:stretch/>
        </p:blipFill>
        <p:spPr>
          <a:xfrm rot="5400000">
            <a:off x="680112" y="1595254"/>
            <a:ext cx="2419183" cy="1911183"/>
          </a:xfrm>
          <a:prstGeom prst="rect">
            <a:avLst/>
          </a:prstGeom>
          <a:ln>
            <a:solidFill>
              <a:schemeClr val="tx1"/>
            </a:solidFill>
          </a:ln>
        </p:spPr>
      </p:pic>
      <p:pic>
        <p:nvPicPr>
          <p:cNvPr id="13" name="Picture 12">
            <a:extLst>
              <a:ext uri="{FF2B5EF4-FFF2-40B4-BE49-F238E27FC236}">
                <a16:creationId xmlns:a16="http://schemas.microsoft.com/office/drawing/2014/main" id="{A982DE28-72D1-4B59-9D2C-6D207C4A97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41963" y="1384127"/>
            <a:ext cx="3083839" cy="2376310"/>
          </a:xfrm>
          <a:prstGeom prst="rect">
            <a:avLst/>
          </a:prstGeom>
          <a:ln>
            <a:solidFill>
              <a:schemeClr val="tx1"/>
            </a:solidFill>
          </a:ln>
        </p:spPr>
      </p:pic>
      <p:pic>
        <p:nvPicPr>
          <p:cNvPr id="20" name="Picture 19" descr="Map&#10;&#10;Description automatically generated">
            <a:extLst>
              <a:ext uri="{FF2B5EF4-FFF2-40B4-BE49-F238E27FC236}">
                <a16:creationId xmlns:a16="http://schemas.microsoft.com/office/drawing/2014/main" id="{CABE056F-68C4-46F4-982F-DCB1B6515B5C}"/>
              </a:ext>
            </a:extLst>
          </p:cNvPr>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3534866" y="4000874"/>
            <a:ext cx="2561134" cy="2570027"/>
          </a:xfrm>
          <a:prstGeom prst="rect">
            <a:avLst/>
          </a:prstGeom>
          <a:noFill/>
          <a:ln>
            <a:solidFill>
              <a:schemeClr val="accent1">
                <a:shade val="50000"/>
              </a:schemeClr>
            </a:solidFill>
          </a:ln>
        </p:spPr>
      </p:pic>
      <p:pic>
        <p:nvPicPr>
          <p:cNvPr id="21" name="Picture 20" descr="mpb_sb_1996_2008">
            <a:extLst>
              <a:ext uri="{FF2B5EF4-FFF2-40B4-BE49-F238E27FC236}">
                <a16:creationId xmlns:a16="http://schemas.microsoft.com/office/drawing/2014/main" id="{45A28C02-374E-4967-BEEF-588A37C4997A}"/>
              </a:ext>
            </a:extLst>
          </p:cNvPr>
          <p:cNvPicPr/>
          <p:nvPr/>
        </p:nvPicPr>
        <p:blipFill>
          <a:blip r:embed="rId7" cstate="screen">
            <a:extLst>
              <a:ext uri="{28A0092B-C50C-407E-A947-70E740481C1C}">
                <a14:useLocalDpi xmlns:a14="http://schemas.microsoft.com/office/drawing/2010/main"/>
              </a:ext>
            </a:extLst>
          </a:blip>
          <a:srcRect/>
          <a:stretch>
            <a:fillRect/>
          </a:stretch>
        </p:blipFill>
        <p:spPr bwMode="auto">
          <a:xfrm>
            <a:off x="548611" y="4007141"/>
            <a:ext cx="2519443" cy="25076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 name="TextBox 18">
            <a:extLst>
              <a:ext uri="{FF2B5EF4-FFF2-40B4-BE49-F238E27FC236}">
                <a16:creationId xmlns:a16="http://schemas.microsoft.com/office/drawing/2014/main" id="{FAC6D0B6-5B3E-4CEF-A031-50E9DA4D7B52}"/>
              </a:ext>
            </a:extLst>
          </p:cNvPr>
          <p:cNvSpPr txBox="1"/>
          <p:nvPr/>
        </p:nvSpPr>
        <p:spPr>
          <a:xfrm>
            <a:off x="354159" y="3429000"/>
            <a:ext cx="1287112" cy="923330"/>
          </a:xfrm>
          <a:prstGeom prst="rect">
            <a:avLst/>
          </a:prstGeom>
          <a:solidFill>
            <a:schemeClr val="bg1">
              <a:lumMod val="85000"/>
            </a:schemeClr>
          </a:solidFill>
          <a:ln>
            <a:solidFill>
              <a:schemeClr val="accent1">
                <a:shade val="50000"/>
              </a:schemeClr>
            </a:solidFill>
          </a:ln>
        </p:spPr>
        <p:txBody>
          <a:bodyPr wrap="square" rtlCol="0">
            <a:spAutoFit/>
          </a:bodyPr>
          <a:lstStyle/>
          <a:p>
            <a:pPr algn="ctr"/>
            <a:r>
              <a:rPr lang="en-US" b="1" dirty="0">
                <a:solidFill>
                  <a:srgbClr val="002060"/>
                </a:solidFill>
                <a:latin typeface="+mj-lt"/>
                <a:ea typeface="Calibri" panose="020F0502020204030204" pitchFamily="34" charset="0"/>
                <a:cs typeface="Times New Roman" panose="02020603050405020304" pitchFamily="18" charset="0"/>
              </a:rPr>
              <a:t>Bark Beetle</a:t>
            </a:r>
          </a:p>
          <a:p>
            <a:pPr algn="ctr"/>
            <a:r>
              <a:rPr lang="en-US" b="1" dirty="0">
                <a:solidFill>
                  <a:srgbClr val="002060"/>
                </a:solidFill>
                <a:latin typeface="+mj-lt"/>
                <a:ea typeface="Calibri" panose="020F0502020204030204" pitchFamily="34" charset="0"/>
                <a:cs typeface="Times New Roman" panose="02020603050405020304" pitchFamily="18" charset="0"/>
              </a:rPr>
              <a:t>Extent</a:t>
            </a:r>
          </a:p>
          <a:p>
            <a:pPr algn="ctr"/>
            <a:r>
              <a:rPr lang="en-US" b="1" dirty="0">
                <a:solidFill>
                  <a:srgbClr val="002060"/>
                </a:solidFill>
                <a:latin typeface="+mj-lt"/>
                <a:ea typeface="Calibri" panose="020F0502020204030204" pitchFamily="34" charset="0"/>
                <a:cs typeface="Times New Roman" panose="02020603050405020304" pitchFamily="18" charset="0"/>
              </a:rPr>
              <a:t>‘96-’08</a:t>
            </a:r>
          </a:p>
        </p:txBody>
      </p:sp>
      <p:sp>
        <p:nvSpPr>
          <p:cNvPr id="24" name="TextBox 18">
            <a:extLst>
              <a:ext uri="{FF2B5EF4-FFF2-40B4-BE49-F238E27FC236}">
                <a16:creationId xmlns:a16="http://schemas.microsoft.com/office/drawing/2014/main" id="{97FE5165-8145-4FBF-8BF9-0D358C75E3D8}"/>
              </a:ext>
            </a:extLst>
          </p:cNvPr>
          <p:cNvSpPr txBox="1"/>
          <p:nvPr/>
        </p:nvSpPr>
        <p:spPr>
          <a:xfrm>
            <a:off x="5499925" y="3567499"/>
            <a:ext cx="811222" cy="646331"/>
          </a:xfrm>
          <a:prstGeom prst="rect">
            <a:avLst/>
          </a:prstGeom>
          <a:solidFill>
            <a:schemeClr val="bg1">
              <a:lumMod val="85000"/>
            </a:schemeClr>
          </a:solidFill>
          <a:ln>
            <a:solidFill>
              <a:schemeClr val="accent1">
                <a:shade val="50000"/>
              </a:schemeClr>
            </a:solidFill>
          </a:ln>
        </p:spPr>
        <p:txBody>
          <a:bodyPr wrap="square" rtlCol="0">
            <a:spAutoFit/>
          </a:bodyPr>
          <a:lstStyle/>
          <a:p>
            <a:pPr algn="ctr"/>
            <a:r>
              <a:rPr lang="en-US" b="1" dirty="0">
                <a:solidFill>
                  <a:srgbClr val="002060"/>
                </a:solidFill>
                <a:latin typeface="+mj-lt"/>
                <a:ea typeface="Calibri" panose="020F0502020204030204" pitchFamily="34" charset="0"/>
                <a:cs typeface="Times New Roman" panose="02020603050405020304" pitchFamily="18" charset="0"/>
              </a:rPr>
              <a:t>Recent Fires </a:t>
            </a:r>
          </a:p>
        </p:txBody>
      </p:sp>
      <p:sp>
        <p:nvSpPr>
          <p:cNvPr id="11" name="TextBox 10">
            <a:extLst>
              <a:ext uri="{FF2B5EF4-FFF2-40B4-BE49-F238E27FC236}">
                <a16:creationId xmlns:a16="http://schemas.microsoft.com/office/drawing/2014/main" id="{EE1A8C34-29D0-4A10-8B04-7C86A6A31812}"/>
              </a:ext>
            </a:extLst>
          </p:cNvPr>
          <p:cNvSpPr txBox="1"/>
          <p:nvPr/>
        </p:nvSpPr>
        <p:spPr>
          <a:xfrm>
            <a:off x="6847212" y="1301716"/>
            <a:ext cx="4605650" cy="1200329"/>
          </a:xfrm>
          <a:prstGeom prst="rect">
            <a:avLst/>
          </a:prstGeom>
          <a:noFill/>
        </p:spPr>
        <p:txBody>
          <a:bodyPr wrap="square">
            <a:spAutoFit/>
          </a:bodyPr>
          <a:lstStyle/>
          <a:p>
            <a:r>
              <a:rPr lang="en-US" sz="2400" b="1" i="1" u="sng" dirty="0">
                <a:solidFill>
                  <a:schemeClr val="tx2">
                    <a:lumMod val="50000"/>
                  </a:schemeClr>
                </a:solidFill>
              </a:rPr>
              <a:t>Gray Phase Fires</a:t>
            </a:r>
            <a:r>
              <a:rPr lang="en-US" sz="2400" u="sng" dirty="0">
                <a:solidFill>
                  <a:schemeClr val="tx2">
                    <a:lumMod val="50000"/>
                  </a:schemeClr>
                </a:solidFill>
              </a:rPr>
              <a:t>	      </a:t>
            </a:r>
            <a:r>
              <a:rPr lang="en-US" sz="2400" b="1" u="sng" dirty="0">
                <a:solidFill>
                  <a:schemeClr val="tx2">
                    <a:lumMod val="50000"/>
                  </a:schemeClr>
                </a:solidFill>
              </a:rPr>
              <a:t>Acres</a:t>
            </a:r>
          </a:p>
          <a:p>
            <a:r>
              <a:rPr lang="en-US" sz="2400" dirty="0">
                <a:solidFill>
                  <a:schemeClr val="tx2">
                    <a:lumMod val="50000"/>
                  </a:schemeClr>
                </a:solidFill>
              </a:rPr>
              <a:t>	2010-2019	  150,000</a:t>
            </a:r>
          </a:p>
          <a:p>
            <a:r>
              <a:rPr lang="en-US" sz="2400" dirty="0">
                <a:solidFill>
                  <a:schemeClr val="tx2">
                    <a:lumMod val="50000"/>
                  </a:schemeClr>
                </a:solidFill>
              </a:rPr>
              <a:t>	2020	        	&gt;600,000</a:t>
            </a:r>
          </a:p>
        </p:txBody>
      </p:sp>
    </p:spTree>
    <p:extLst>
      <p:ext uri="{BB962C8B-B14F-4D97-AF65-F5344CB8AC3E}">
        <p14:creationId xmlns:p14="http://schemas.microsoft.com/office/powerpoint/2010/main" val="4183941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D970D5A-564C-4231-B1C9-BFC41045F811}"/>
              </a:ext>
            </a:extLst>
          </p:cNvPr>
          <p:cNvGrpSpPr/>
          <p:nvPr/>
        </p:nvGrpSpPr>
        <p:grpSpPr>
          <a:xfrm>
            <a:off x="8538286" y="3514430"/>
            <a:ext cx="3533589" cy="3235130"/>
            <a:chOff x="7609618" y="2966311"/>
            <a:chExt cx="3954635" cy="3708055"/>
          </a:xfrm>
        </p:grpSpPr>
        <p:pic>
          <p:nvPicPr>
            <p:cNvPr id="17" name="Picture 16">
              <a:extLst>
                <a:ext uri="{FF2B5EF4-FFF2-40B4-BE49-F238E27FC236}">
                  <a16:creationId xmlns:a16="http://schemas.microsoft.com/office/drawing/2014/main" id="{9CD4FBB5-1E4C-4BB1-AB47-CE582270F08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09618" y="3041847"/>
              <a:ext cx="3954635" cy="3632519"/>
            </a:xfrm>
            <a:prstGeom prst="rect">
              <a:avLst/>
            </a:prstGeom>
          </p:spPr>
        </p:pic>
        <p:sp>
          <p:nvSpPr>
            <p:cNvPr id="2" name="Rectangle 1">
              <a:extLst>
                <a:ext uri="{FF2B5EF4-FFF2-40B4-BE49-F238E27FC236}">
                  <a16:creationId xmlns:a16="http://schemas.microsoft.com/office/drawing/2014/main" id="{6E819060-70CA-479F-98A6-E3778E2F806E}"/>
                </a:ext>
              </a:extLst>
            </p:cNvPr>
            <p:cNvSpPr/>
            <p:nvPr/>
          </p:nvSpPr>
          <p:spPr>
            <a:xfrm>
              <a:off x="9165326" y="2966311"/>
              <a:ext cx="2398927" cy="614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itle 1">
            <a:extLst>
              <a:ext uri="{FF2B5EF4-FFF2-40B4-BE49-F238E27FC236}">
                <a16:creationId xmlns:a16="http://schemas.microsoft.com/office/drawing/2014/main" id="{F966A88D-4B4B-40AE-9C88-1DCFF2EE36F3}"/>
              </a:ext>
            </a:extLst>
          </p:cNvPr>
          <p:cNvSpPr txBox="1">
            <a:spLocks/>
          </p:cNvSpPr>
          <p:nvPr/>
        </p:nvSpPr>
        <p:spPr>
          <a:xfrm>
            <a:off x="528007" y="301301"/>
            <a:ext cx="10831547" cy="85007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cap="small" dirty="0">
                <a:solidFill>
                  <a:srgbClr val="002060"/>
                </a:solidFill>
                <a:latin typeface="Avenir Next LT Pro" panose="020B0504020202020204" pitchFamily="34" charset="0"/>
              </a:rPr>
              <a:t>Headwater Forests Supply the West’s Water</a:t>
            </a:r>
          </a:p>
        </p:txBody>
      </p:sp>
      <p:pic>
        <p:nvPicPr>
          <p:cNvPr id="3" name="Picture 2" descr="Map&#10;&#10;Description automatically generated">
            <a:extLst>
              <a:ext uri="{FF2B5EF4-FFF2-40B4-BE49-F238E27FC236}">
                <a16:creationId xmlns:a16="http://schemas.microsoft.com/office/drawing/2014/main" id="{94E0A8AD-CD3A-4AE0-A597-E3CC0D6F857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51228" y="1918205"/>
            <a:ext cx="2735416" cy="3021590"/>
          </a:xfrm>
          <a:prstGeom prst="rect">
            <a:avLst/>
          </a:prstGeom>
          <a:ln>
            <a:solidFill>
              <a:schemeClr val="accent1"/>
            </a:solidFill>
          </a:ln>
        </p:spPr>
      </p:pic>
      <p:sp>
        <p:nvSpPr>
          <p:cNvPr id="8" name="TextBox 7">
            <a:extLst>
              <a:ext uri="{FF2B5EF4-FFF2-40B4-BE49-F238E27FC236}">
                <a16:creationId xmlns:a16="http://schemas.microsoft.com/office/drawing/2014/main" id="{1A8D7DA9-C9AE-400B-9556-FA27F97CFC46}"/>
              </a:ext>
            </a:extLst>
          </p:cNvPr>
          <p:cNvSpPr txBox="1"/>
          <p:nvPr/>
        </p:nvSpPr>
        <p:spPr>
          <a:xfrm>
            <a:off x="361276" y="3041287"/>
            <a:ext cx="2291182" cy="3354765"/>
          </a:xfrm>
          <a:prstGeom prst="rect">
            <a:avLst/>
          </a:prstGeom>
          <a:noFill/>
        </p:spPr>
        <p:txBody>
          <a:bodyPr wrap="square">
            <a:spAutoFit/>
          </a:bodyPr>
          <a:lstStyle/>
          <a:p>
            <a:pPr algn="r"/>
            <a:r>
              <a:rPr lang="en-US" sz="2000" dirty="0">
                <a:solidFill>
                  <a:srgbClr val="002060"/>
                </a:solidFill>
              </a:rPr>
              <a:t>“Forest fires of the western US have advanced upslope over the past few decades, scorching territories previously too wet to burn.”   </a:t>
            </a:r>
          </a:p>
          <a:p>
            <a:pPr algn="r"/>
            <a:r>
              <a:rPr lang="en-US" sz="1600" dirty="0">
                <a:solidFill>
                  <a:srgbClr val="002060"/>
                </a:solidFill>
              </a:rPr>
              <a:t>Alizadeh et al. 2021, PNAS</a:t>
            </a:r>
          </a:p>
          <a:p>
            <a:pPr algn="just"/>
            <a:r>
              <a:rPr lang="en-US" sz="2000" dirty="0">
                <a:solidFill>
                  <a:schemeClr val="accent6">
                    <a:lumMod val="50000"/>
                  </a:schemeClr>
                </a:solidFill>
              </a:rPr>
              <a:t>	</a:t>
            </a:r>
          </a:p>
        </p:txBody>
      </p:sp>
      <p:sp>
        <p:nvSpPr>
          <p:cNvPr id="12" name="TextBox 11">
            <a:extLst>
              <a:ext uri="{FF2B5EF4-FFF2-40B4-BE49-F238E27FC236}">
                <a16:creationId xmlns:a16="http://schemas.microsoft.com/office/drawing/2014/main" id="{F1678CD4-7A09-401E-9B71-CB744E8D7396}"/>
              </a:ext>
            </a:extLst>
          </p:cNvPr>
          <p:cNvSpPr txBox="1"/>
          <p:nvPr/>
        </p:nvSpPr>
        <p:spPr>
          <a:xfrm>
            <a:off x="3260142" y="1346229"/>
            <a:ext cx="2584385" cy="830997"/>
          </a:xfrm>
          <a:prstGeom prst="rect">
            <a:avLst/>
          </a:prstGeom>
          <a:noFill/>
        </p:spPr>
        <p:txBody>
          <a:bodyPr wrap="square" rtlCol="0">
            <a:spAutoFit/>
          </a:bodyPr>
          <a:lstStyle/>
          <a:p>
            <a:pPr marL="400050" lvl="1"/>
            <a:r>
              <a:rPr lang="en-US" sz="1600" cap="small" dirty="0">
                <a:solidFill>
                  <a:srgbClr val="002060"/>
                </a:solidFill>
              </a:rPr>
              <a:t>Chambers lake After</a:t>
            </a:r>
          </a:p>
          <a:p>
            <a:pPr marL="400050" lvl="1"/>
            <a:r>
              <a:rPr lang="en-US" sz="1600" cap="small" dirty="0">
                <a:solidFill>
                  <a:srgbClr val="002060"/>
                </a:solidFill>
              </a:rPr>
              <a:t>Cameron Pk Fire</a:t>
            </a:r>
          </a:p>
          <a:p>
            <a:pPr marL="400050" lvl="1"/>
            <a:r>
              <a:rPr lang="en-US" sz="1600" cap="small" dirty="0">
                <a:solidFill>
                  <a:srgbClr val="002060"/>
                </a:solidFill>
              </a:rPr>
              <a:t> </a:t>
            </a:r>
          </a:p>
        </p:txBody>
      </p:sp>
      <p:sp>
        <p:nvSpPr>
          <p:cNvPr id="16" name="TextBox 15">
            <a:extLst>
              <a:ext uri="{FF2B5EF4-FFF2-40B4-BE49-F238E27FC236}">
                <a16:creationId xmlns:a16="http://schemas.microsoft.com/office/drawing/2014/main" id="{842227BE-B28D-4E70-AA07-24599EC365BC}"/>
              </a:ext>
            </a:extLst>
          </p:cNvPr>
          <p:cNvSpPr txBox="1"/>
          <p:nvPr/>
        </p:nvSpPr>
        <p:spPr>
          <a:xfrm>
            <a:off x="6094812" y="1166723"/>
            <a:ext cx="5687114" cy="2554545"/>
          </a:xfrm>
          <a:prstGeom prst="rect">
            <a:avLst/>
          </a:prstGeom>
          <a:noFill/>
        </p:spPr>
        <p:txBody>
          <a:bodyPr wrap="square" rtlCol="0">
            <a:spAutoFit/>
          </a:bodyPr>
          <a:lstStyle/>
          <a:p>
            <a:r>
              <a:rPr lang="en-US" sz="2400" u="sng" dirty="0">
                <a:solidFill>
                  <a:srgbClr val="002060"/>
                </a:solidFill>
                <a:latin typeface="Avenir Next LT Pro" panose="020B0504020202020204" pitchFamily="34" charset="0"/>
                <a:ea typeface="Calibri" panose="020F0502020204030204" pitchFamily="34" charset="0"/>
                <a:cs typeface="Times New Roman" panose="02020603050405020304" pitchFamily="18" charset="0"/>
              </a:rPr>
              <a:t>75% of western US water supply </a:t>
            </a:r>
            <a:r>
              <a:rPr lang="en-US" sz="2400" dirty="0">
                <a:solidFill>
                  <a:srgbClr val="002060"/>
                </a:solidFill>
                <a:latin typeface="Avenir Next LT Pro" panose="020B0504020202020204" pitchFamily="34" charset="0"/>
                <a:ea typeface="Calibri" panose="020F0502020204030204" pitchFamily="34" charset="0"/>
                <a:cs typeface="Times New Roman" panose="02020603050405020304" pitchFamily="18" charset="0"/>
              </a:rPr>
              <a:t>originates as surface water in forest watersheds.</a:t>
            </a:r>
          </a:p>
          <a:p>
            <a:endParaRPr lang="en-US" sz="2200" dirty="0">
              <a:solidFill>
                <a:srgbClr val="002060"/>
              </a:solidFill>
              <a:latin typeface="Avenir Next LT Pro" panose="020B0504020202020204" pitchFamily="34" charset="0"/>
              <a:ea typeface="Calibri" panose="020F0502020204030204" pitchFamily="34" charset="0"/>
              <a:cs typeface="Times New Roman" panose="02020603050405020304" pitchFamily="18" charset="0"/>
            </a:endParaRPr>
          </a:p>
          <a:p>
            <a:r>
              <a:rPr lang="en-US" sz="2200" dirty="0">
                <a:solidFill>
                  <a:srgbClr val="002060"/>
                </a:solidFill>
                <a:latin typeface="Avenir Next LT Pro" panose="020B0504020202020204" pitchFamily="34" charset="0"/>
                <a:ea typeface="Calibri" panose="020F0502020204030204" pitchFamily="34" charset="0"/>
                <a:cs typeface="Times New Roman" panose="02020603050405020304" pitchFamily="18" charset="0"/>
              </a:rPr>
              <a:t>Post-fire erosion, nutrients, ash &amp; other contaminants threaten drinking water, agricultural, aquatic habitat, &amp; recreation</a:t>
            </a:r>
          </a:p>
        </p:txBody>
      </p:sp>
      <p:sp>
        <p:nvSpPr>
          <p:cNvPr id="18" name="TextBox 17">
            <a:extLst>
              <a:ext uri="{FF2B5EF4-FFF2-40B4-BE49-F238E27FC236}">
                <a16:creationId xmlns:a16="http://schemas.microsoft.com/office/drawing/2014/main" id="{D37433CD-EFA7-4117-9ACC-76E1A1F057C9}"/>
              </a:ext>
            </a:extLst>
          </p:cNvPr>
          <p:cNvSpPr txBox="1"/>
          <p:nvPr/>
        </p:nvSpPr>
        <p:spPr>
          <a:xfrm>
            <a:off x="5664483" y="3933839"/>
            <a:ext cx="2822976" cy="2462213"/>
          </a:xfrm>
          <a:prstGeom prst="rect">
            <a:avLst/>
          </a:prstGeom>
          <a:noFill/>
        </p:spPr>
        <p:txBody>
          <a:bodyPr wrap="square" rtlCol="0">
            <a:spAutoFit/>
          </a:bodyPr>
          <a:lstStyle/>
          <a:p>
            <a:pPr algn="r"/>
            <a:r>
              <a:rPr lang="en-US" sz="2200" u="sng" dirty="0">
                <a:solidFill>
                  <a:srgbClr val="002060"/>
                </a:solidFill>
                <a:ea typeface="Calibri" panose="020F0502020204030204" pitchFamily="34" charset="0"/>
                <a:cs typeface="Times New Roman" panose="02020603050405020304" pitchFamily="18" charset="0"/>
              </a:rPr>
              <a:t>Revegetation determines the duration </a:t>
            </a:r>
            <a:r>
              <a:rPr lang="en-US" sz="2200" dirty="0">
                <a:solidFill>
                  <a:srgbClr val="002060"/>
                </a:solidFill>
                <a:ea typeface="Calibri" panose="020F0502020204030204" pitchFamily="34" charset="0"/>
                <a:cs typeface="Times New Roman" panose="02020603050405020304" pitchFamily="18" charset="0"/>
              </a:rPr>
              <a:t>of post-fire water quality degradation and the rate of watershed recovery.</a:t>
            </a:r>
          </a:p>
        </p:txBody>
      </p:sp>
      <p:pic>
        <p:nvPicPr>
          <p:cNvPr id="20" name="Picture 19">
            <a:extLst>
              <a:ext uri="{FF2B5EF4-FFF2-40B4-BE49-F238E27FC236}">
                <a16:creationId xmlns:a16="http://schemas.microsoft.com/office/drawing/2014/main" id="{450B72F5-129B-4460-86E0-7089DA44E8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847082" y="1444771"/>
            <a:ext cx="1843137" cy="1464911"/>
          </a:xfrm>
          <a:prstGeom prst="rect">
            <a:avLst/>
          </a:prstGeom>
          <a:ln>
            <a:solidFill>
              <a:schemeClr val="tx1"/>
            </a:solidFill>
          </a:ln>
        </p:spPr>
      </p:pic>
    </p:spTree>
    <p:extLst>
      <p:ext uri="{BB962C8B-B14F-4D97-AF65-F5344CB8AC3E}">
        <p14:creationId xmlns:p14="http://schemas.microsoft.com/office/powerpoint/2010/main" val="2854182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a:extLst>
              <a:ext uri="{FF2B5EF4-FFF2-40B4-BE49-F238E27FC236}">
                <a16:creationId xmlns:a16="http://schemas.microsoft.com/office/drawing/2014/main" id="{7C934C8A-14C2-4859-ABCF-1B6E0CC3A696}"/>
              </a:ext>
            </a:extLst>
          </p:cNvPr>
          <p:cNvGraphicFramePr>
            <a:graphicFrameLocks noChangeAspect="1"/>
          </p:cNvGraphicFramePr>
          <p:nvPr>
            <p:extLst>
              <p:ext uri="{D42A27DB-BD31-4B8C-83A1-F6EECF244321}">
                <p14:modId xmlns:p14="http://schemas.microsoft.com/office/powerpoint/2010/main" val="792818209"/>
              </p:ext>
            </p:extLst>
          </p:nvPr>
        </p:nvGraphicFramePr>
        <p:xfrm>
          <a:off x="6759728" y="1078001"/>
          <a:ext cx="4376214" cy="3186823"/>
        </p:xfrm>
        <a:graphic>
          <a:graphicData uri="http://schemas.openxmlformats.org/presentationml/2006/ole">
            <mc:AlternateContent xmlns:mc="http://schemas.openxmlformats.org/markup-compatibility/2006">
              <mc:Choice xmlns:v="urn:schemas-microsoft-com:vml" Requires="v">
                <p:oleObj spid="_x0000_s9263" name="SPW 11.0 Graph" r:id="rId4" imgW="5975280" imgH="4352040" progId="SigmaPlotGraphicObject.10">
                  <p:embed/>
                </p:oleObj>
              </mc:Choice>
              <mc:Fallback>
                <p:oleObj name="SPW 11.0 Graph" r:id="rId4" imgW="5975280" imgH="4352040" progId="SigmaPlotGraphicObject.10">
                  <p:embed/>
                  <p:pic>
                    <p:nvPicPr>
                      <p:cNvPr id="13" name="Object 12">
                        <a:extLst>
                          <a:ext uri="{FF2B5EF4-FFF2-40B4-BE49-F238E27FC236}">
                            <a16:creationId xmlns:a16="http://schemas.microsoft.com/office/drawing/2014/main" id="{7C934C8A-14C2-4859-ABCF-1B6E0CC3A696}"/>
                          </a:ext>
                        </a:extLst>
                      </p:cNvPr>
                      <p:cNvPicPr/>
                      <p:nvPr/>
                    </p:nvPicPr>
                    <p:blipFill>
                      <a:blip r:embed="rId5"/>
                      <a:stretch>
                        <a:fillRect/>
                      </a:stretch>
                    </p:blipFill>
                    <p:spPr>
                      <a:xfrm>
                        <a:off x="6759728" y="1078001"/>
                        <a:ext cx="4376214" cy="3186823"/>
                      </a:xfrm>
                      <a:prstGeom prst="rect">
                        <a:avLst/>
                      </a:prstGeom>
                      <a:ln>
                        <a:solidFill>
                          <a:schemeClr val="tx1"/>
                        </a:solidFill>
                      </a:ln>
                    </p:spPr>
                  </p:pic>
                </p:oleObj>
              </mc:Fallback>
            </mc:AlternateContent>
          </a:graphicData>
        </a:graphic>
      </p:graphicFrame>
      <p:sp>
        <p:nvSpPr>
          <p:cNvPr id="14" name="Content Placeholder 1">
            <a:extLst>
              <a:ext uri="{FF2B5EF4-FFF2-40B4-BE49-F238E27FC236}">
                <a16:creationId xmlns:a16="http://schemas.microsoft.com/office/drawing/2014/main" id="{5CA358CB-FE73-48FD-8675-C3CE09508E10}"/>
              </a:ext>
            </a:extLst>
          </p:cNvPr>
          <p:cNvSpPr txBox="1">
            <a:spLocks/>
          </p:cNvSpPr>
          <p:nvPr/>
        </p:nvSpPr>
        <p:spPr>
          <a:xfrm>
            <a:off x="433255" y="332952"/>
            <a:ext cx="8735622" cy="88382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4000" cap="small" dirty="0">
                <a:solidFill>
                  <a:srgbClr val="002060"/>
                </a:solidFill>
                <a:latin typeface="Avenir Next LT Pro" panose="020B0504020202020204" pitchFamily="34" charset="0"/>
              </a:rPr>
              <a:t>Cone </a:t>
            </a:r>
            <a:r>
              <a:rPr lang="en-US" sz="4000" cap="small" dirty="0" err="1">
                <a:solidFill>
                  <a:srgbClr val="002060"/>
                </a:solidFill>
                <a:latin typeface="Avenir Next LT Pro" panose="020B0504020202020204" pitchFamily="34" charset="0"/>
              </a:rPr>
              <a:t>Serotiny</a:t>
            </a:r>
            <a:r>
              <a:rPr lang="en-US" sz="4000" cap="small" dirty="0">
                <a:solidFill>
                  <a:srgbClr val="002060"/>
                </a:solidFill>
                <a:latin typeface="Avenir Next LT Pro" panose="020B0504020202020204" pitchFamily="34" charset="0"/>
              </a:rPr>
              <a:t> - </a:t>
            </a:r>
            <a:r>
              <a:rPr lang="en-US" sz="4000" i="1" cap="small" dirty="0">
                <a:solidFill>
                  <a:srgbClr val="002060"/>
                </a:solidFill>
                <a:latin typeface="Avenir Next LT Pro" panose="020B0504020202020204" pitchFamily="34" charset="0"/>
              </a:rPr>
              <a:t>Post-fire Resilience</a:t>
            </a:r>
          </a:p>
        </p:txBody>
      </p:sp>
      <p:sp>
        <p:nvSpPr>
          <p:cNvPr id="2" name="Rectangle 1">
            <a:extLst>
              <a:ext uri="{FF2B5EF4-FFF2-40B4-BE49-F238E27FC236}">
                <a16:creationId xmlns:a16="http://schemas.microsoft.com/office/drawing/2014/main" id="{F7007A0F-3B06-4BCD-9FE6-DDD9A350DD0D}"/>
              </a:ext>
            </a:extLst>
          </p:cNvPr>
          <p:cNvSpPr/>
          <p:nvPr/>
        </p:nvSpPr>
        <p:spPr>
          <a:xfrm>
            <a:off x="312897" y="3572924"/>
            <a:ext cx="5716907" cy="3046988"/>
          </a:xfrm>
          <a:prstGeom prst="rect">
            <a:avLst/>
          </a:prstGeom>
        </p:spPr>
        <p:txBody>
          <a:bodyPr wrap="square">
            <a:spAutoFit/>
          </a:bodyPr>
          <a:lstStyle/>
          <a:p>
            <a:r>
              <a:rPr lang="en-US" sz="2400" u="sng" dirty="0" err="1">
                <a:solidFill>
                  <a:srgbClr val="002060"/>
                </a:solidFill>
              </a:rPr>
              <a:t>Prefire</a:t>
            </a:r>
            <a:r>
              <a:rPr lang="en-US" sz="2400" u="sng" dirty="0">
                <a:solidFill>
                  <a:srgbClr val="002060"/>
                </a:solidFill>
              </a:rPr>
              <a:t> density of serotinous trees</a:t>
            </a:r>
            <a:r>
              <a:rPr lang="en-US" sz="2400" dirty="0">
                <a:solidFill>
                  <a:srgbClr val="002060"/>
                </a:solidFill>
              </a:rPr>
              <a:t>, regulates postfire seedling density more than aspect, slope or soil type.</a:t>
            </a:r>
          </a:p>
          <a:p>
            <a:endParaRPr lang="en-US" sz="2400" dirty="0">
              <a:solidFill>
                <a:srgbClr val="002060"/>
              </a:solidFill>
            </a:endParaRPr>
          </a:p>
          <a:p>
            <a:r>
              <a:rPr lang="en-US" sz="2400" dirty="0">
                <a:solidFill>
                  <a:srgbClr val="002060"/>
                </a:solidFill>
              </a:rPr>
              <a:t>Stand-level </a:t>
            </a:r>
            <a:r>
              <a:rPr lang="en-US" sz="2400" dirty="0" err="1">
                <a:solidFill>
                  <a:srgbClr val="002060"/>
                </a:solidFill>
              </a:rPr>
              <a:t>serotiny</a:t>
            </a:r>
            <a:r>
              <a:rPr lang="en-US" sz="2400" dirty="0">
                <a:solidFill>
                  <a:srgbClr val="002060"/>
                </a:solidFill>
              </a:rPr>
              <a:t> of 10% was enough to restock stands after the GNYP fires.</a:t>
            </a:r>
          </a:p>
          <a:p>
            <a:r>
              <a:rPr lang="en-US" sz="2400" dirty="0">
                <a:solidFill>
                  <a:srgbClr val="002060"/>
                </a:solidFill>
              </a:rPr>
              <a:t>Dense regen &gt; 50% </a:t>
            </a:r>
            <a:r>
              <a:rPr lang="en-US" sz="2400" dirty="0" err="1">
                <a:solidFill>
                  <a:srgbClr val="002060"/>
                </a:solidFill>
              </a:rPr>
              <a:t>serotiny</a:t>
            </a:r>
            <a:r>
              <a:rPr lang="en-US" sz="2400" dirty="0">
                <a:solidFill>
                  <a:srgbClr val="002060"/>
                </a:solidFill>
              </a:rPr>
              <a:t>.</a:t>
            </a:r>
          </a:p>
          <a:p>
            <a:r>
              <a:rPr lang="en-US" sz="2400" dirty="0">
                <a:solidFill>
                  <a:srgbClr val="002060"/>
                </a:solidFill>
              </a:rPr>
              <a:t> </a:t>
            </a:r>
            <a:r>
              <a:rPr lang="en-US" dirty="0"/>
              <a:t>Tinker et al. 1994; Turner et al. 2003</a:t>
            </a:r>
          </a:p>
        </p:txBody>
      </p:sp>
      <p:pic>
        <p:nvPicPr>
          <p:cNvPr id="7" name="Picture 6">
            <a:extLst>
              <a:ext uri="{FF2B5EF4-FFF2-40B4-BE49-F238E27FC236}">
                <a16:creationId xmlns:a16="http://schemas.microsoft.com/office/drawing/2014/main" id="{CDD78F5A-05B8-408D-BC46-381A49B09415}"/>
              </a:ext>
            </a:extLst>
          </p:cNvPr>
          <p:cNvPicPr>
            <a:picLocks noChangeAspect="1"/>
          </p:cNvPicPr>
          <p:nvPr/>
        </p:nvPicPr>
        <p:blipFill rotWithShape="1">
          <a:blip r:embed="rId6"/>
          <a:srcRect l="29443" t="44874" r="2919" b="3156"/>
          <a:stretch/>
        </p:blipFill>
        <p:spPr>
          <a:xfrm>
            <a:off x="625882" y="1430751"/>
            <a:ext cx="4806391" cy="1928202"/>
          </a:xfrm>
          <a:prstGeom prst="rect">
            <a:avLst/>
          </a:prstGeom>
          <a:ln>
            <a:solidFill>
              <a:srgbClr val="000000"/>
            </a:solidFill>
          </a:ln>
        </p:spPr>
      </p:pic>
      <p:sp>
        <p:nvSpPr>
          <p:cNvPr id="10" name="Rectangle 9">
            <a:extLst>
              <a:ext uri="{FF2B5EF4-FFF2-40B4-BE49-F238E27FC236}">
                <a16:creationId xmlns:a16="http://schemas.microsoft.com/office/drawing/2014/main" id="{550C7AA8-4B65-4831-AF2B-3C0B9A4D8263}"/>
              </a:ext>
            </a:extLst>
          </p:cNvPr>
          <p:cNvSpPr/>
          <p:nvPr/>
        </p:nvSpPr>
        <p:spPr>
          <a:xfrm>
            <a:off x="6047336" y="4403603"/>
            <a:ext cx="6243081" cy="2308324"/>
          </a:xfrm>
          <a:prstGeom prst="rect">
            <a:avLst/>
          </a:prstGeom>
        </p:spPr>
        <p:txBody>
          <a:bodyPr wrap="square">
            <a:spAutoFit/>
          </a:bodyPr>
          <a:lstStyle/>
          <a:p>
            <a:r>
              <a:rPr lang="en-US" sz="2400" dirty="0">
                <a:solidFill>
                  <a:srgbClr val="002060"/>
                </a:solidFill>
              </a:rPr>
              <a:t>Low recruitment after gray phase fires along CO/WY border </a:t>
            </a:r>
            <a:r>
              <a:rPr lang="en-US" sz="2000" dirty="0">
                <a:solidFill>
                  <a:srgbClr val="002060"/>
                </a:solidFill>
              </a:rPr>
              <a:t>(Beaver Ck, Ryan, Badger) for </a:t>
            </a:r>
            <a:r>
              <a:rPr lang="en-US" sz="2400" dirty="0">
                <a:solidFill>
                  <a:srgbClr val="002060"/>
                </a:solidFill>
              </a:rPr>
              <a:t>stands with 20-50% </a:t>
            </a:r>
            <a:r>
              <a:rPr lang="en-US" sz="2400" dirty="0" err="1">
                <a:solidFill>
                  <a:srgbClr val="002060"/>
                </a:solidFill>
              </a:rPr>
              <a:t>serotiny</a:t>
            </a:r>
            <a:r>
              <a:rPr lang="en-US" sz="2400" dirty="0">
                <a:solidFill>
                  <a:srgbClr val="002060"/>
                </a:solidFill>
              </a:rPr>
              <a:t>.</a:t>
            </a:r>
          </a:p>
          <a:p>
            <a:endParaRPr lang="en-US" sz="2400" dirty="0">
              <a:solidFill>
                <a:srgbClr val="002060"/>
              </a:solidFill>
            </a:endParaRPr>
          </a:p>
          <a:p>
            <a:r>
              <a:rPr lang="en-US" sz="2400" dirty="0">
                <a:solidFill>
                  <a:srgbClr val="002060"/>
                </a:solidFill>
              </a:rPr>
              <a:t>&gt; 50%: recruitment higher, but variable, lower on average than GNYP. </a:t>
            </a:r>
            <a:r>
              <a:rPr lang="en-US" dirty="0"/>
              <a:t>Rhoades </a:t>
            </a:r>
            <a:r>
              <a:rPr lang="en-US" dirty="0" err="1"/>
              <a:t>unpub</a:t>
            </a:r>
            <a:r>
              <a:rPr lang="en-US" dirty="0"/>
              <a:t>.</a:t>
            </a:r>
          </a:p>
        </p:txBody>
      </p:sp>
      <p:graphicFrame>
        <p:nvGraphicFramePr>
          <p:cNvPr id="3" name="Table 3">
            <a:extLst>
              <a:ext uri="{FF2B5EF4-FFF2-40B4-BE49-F238E27FC236}">
                <a16:creationId xmlns:a16="http://schemas.microsoft.com/office/drawing/2014/main" id="{432BFE40-CCDF-422E-ACCE-D06E69E934DB}"/>
              </a:ext>
            </a:extLst>
          </p:cNvPr>
          <p:cNvGraphicFramePr>
            <a:graphicFrameLocks noGrp="1"/>
          </p:cNvGraphicFramePr>
          <p:nvPr>
            <p:extLst>
              <p:ext uri="{D42A27DB-BD31-4B8C-83A1-F6EECF244321}">
                <p14:modId xmlns:p14="http://schemas.microsoft.com/office/powerpoint/2010/main" val="1614041300"/>
              </p:ext>
            </p:extLst>
          </p:nvPr>
        </p:nvGraphicFramePr>
        <p:xfrm>
          <a:off x="5015258" y="1961477"/>
          <a:ext cx="834030" cy="1466864"/>
        </p:xfrm>
        <a:graphic>
          <a:graphicData uri="http://schemas.openxmlformats.org/drawingml/2006/table">
            <a:tbl>
              <a:tblPr firstRow="1" bandRow="1">
                <a:tableStyleId>{5C22544A-7EE6-4342-B048-85BDC9FD1C3A}</a:tableStyleId>
              </a:tblPr>
              <a:tblGrid>
                <a:gridCol w="834030">
                  <a:extLst>
                    <a:ext uri="{9D8B030D-6E8A-4147-A177-3AD203B41FA5}">
                      <a16:colId xmlns:a16="http://schemas.microsoft.com/office/drawing/2014/main" val="2336620810"/>
                    </a:ext>
                  </a:extLst>
                </a:gridCol>
              </a:tblGrid>
              <a:tr h="366716">
                <a:tc>
                  <a:txBody>
                    <a:bodyPr/>
                    <a:lstStyle/>
                    <a:p>
                      <a:pPr algn="ctr"/>
                      <a:r>
                        <a:rPr lang="en-US" dirty="0"/>
                        <a:t>t/Ac</a:t>
                      </a:r>
                    </a:p>
                  </a:txBody>
                  <a:tcPr/>
                </a:tc>
                <a:extLst>
                  <a:ext uri="{0D108BD9-81ED-4DB2-BD59-A6C34878D82A}">
                    <a16:rowId xmlns:a16="http://schemas.microsoft.com/office/drawing/2014/main" val="2206059536"/>
                  </a:ext>
                </a:extLst>
              </a:tr>
              <a:tr h="366716">
                <a:tc>
                  <a:txBody>
                    <a:bodyPr/>
                    <a:lstStyle/>
                    <a:p>
                      <a:pPr algn="ctr"/>
                      <a:r>
                        <a:rPr lang="en-US" dirty="0"/>
                        <a:t>85,425</a:t>
                      </a:r>
                    </a:p>
                  </a:txBody>
                  <a:tcPr/>
                </a:tc>
                <a:extLst>
                  <a:ext uri="{0D108BD9-81ED-4DB2-BD59-A6C34878D82A}">
                    <a16:rowId xmlns:a16="http://schemas.microsoft.com/office/drawing/2014/main" val="836283190"/>
                  </a:ext>
                </a:extLst>
              </a:tr>
              <a:tr h="366716">
                <a:tc>
                  <a:txBody>
                    <a:bodyPr/>
                    <a:lstStyle/>
                    <a:p>
                      <a:pPr algn="ctr"/>
                      <a:r>
                        <a:rPr lang="en-US" dirty="0"/>
                        <a:t>930</a:t>
                      </a:r>
                    </a:p>
                  </a:txBody>
                  <a:tcPr/>
                </a:tc>
                <a:extLst>
                  <a:ext uri="{0D108BD9-81ED-4DB2-BD59-A6C34878D82A}">
                    <a16:rowId xmlns:a16="http://schemas.microsoft.com/office/drawing/2014/main" val="370907029"/>
                  </a:ext>
                </a:extLst>
              </a:tr>
              <a:tr h="366716">
                <a:tc>
                  <a:txBody>
                    <a:bodyPr/>
                    <a:lstStyle/>
                    <a:p>
                      <a:pPr algn="ctr"/>
                      <a:r>
                        <a:rPr lang="en-US" dirty="0"/>
                        <a:t>242</a:t>
                      </a:r>
                    </a:p>
                  </a:txBody>
                  <a:tcPr/>
                </a:tc>
                <a:extLst>
                  <a:ext uri="{0D108BD9-81ED-4DB2-BD59-A6C34878D82A}">
                    <a16:rowId xmlns:a16="http://schemas.microsoft.com/office/drawing/2014/main" val="1772213570"/>
                  </a:ext>
                </a:extLst>
              </a:tr>
            </a:tbl>
          </a:graphicData>
        </a:graphic>
      </p:graphicFrame>
    </p:spTree>
    <p:extLst>
      <p:ext uri="{BB962C8B-B14F-4D97-AF65-F5344CB8AC3E}">
        <p14:creationId xmlns:p14="http://schemas.microsoft.com/office/powerpoint/2010/main" val="2371984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9C63EA-0675-4478-9D7A-469CA9B4B12B}"/>
              </a:ext>
            </a:extLst>
          </p:cNvPr>
          <p:cNvPicPr>
            <a:picLocks noChangeAspect="1"/>
          </p:cNvPicPr>
          <p:nvPr/>
        </p:nvPicPr>
        <p:blipFill>
          <a:blip r:embed="rId3"/>
          <a:stretch>
            <a:fillRect/>
          </a:stretch>
        </p:blipFill>
        <p:spPr>
          <a:xfrm>
            <a:off x="5483838" y="2184701"/>
            <a:ext cx="3516418" cy="2916878"/>
          </a:xfrm>
          <a:prstGeom prst="rect">
            <a:avLst/>
          </a:prstGeom>
        </p:spPr>
      </p:pic>
      <p:sp>
        <p:nvSpPr>
          <p:cNvPr id="5" name="TextBox 4">
            <a:extLst>
              <a:ext uri="{FF2B5EF4-FFF2-40B4-BE49-F238E27FC236}">
                <a16:creationId xmlns:a16="http://schemas.microsoft.com/office/drawing/2014/main" id="{D63113B9-E4C9-441B-8B9E-69B3B7F85E95}"/>
              </a:ext>
            </a:extLst>
          </p:cNvPr>
          <p:cNvSpPr txBox="1"/>
          <p:nvPr/>
        </p:nvSpPr>
        <p:spPr>
          <a:xfrm>
            <a:off x="9016836" y="2177384"/>
            <a:ext cx="2914308" cy="3046988"/>
          </a:xfrm>
          <a:prstGeom prst="rect">
            <a:avLst/>
          </a:prstGeom>
          <a:noFill/>
        </p:spPr>
        <p:txBody>
          <a:bodyPr wrap="square" rtlCol="0">
            <a:spAutoFit/>
          </a:bodyPr>
          <a:lstStyle/>
          <a:p>
            <a:r>
              <a:rPr lang="en-US" sz="2400" b="1" dirty="0"/>
              <a:t>Key Findings:</a:t>
            </a:r>
          </a:p>
          <a:p>
            <a:r>
              <a:rPr lang="en-US" sz="2400" dirty="0"/>
              <a:t>Germination declined w/ cone age: </a:t>
            </a:r>
          </a:p>
          <a:p>
            <a:r>
              <a:rPr lang="en-US" sz="2400" dirty="0"/>
              <a:t>	~70-30%</a:t>
            </a:r>
          </a:p>
          <a:p>
            <a:endParaRPr lang="en-US" sz="2400" dirty="0"/>
          </a:p>
          <a:p>
            <a:r>
              <a:rPr lang="en-US" sz="2400" dirty="0"/>
              <a:t>No difference  between cones on live &amp; dead trees</a:t>
            </a:r>
          </a:p>
        </p:txBody>
      </p:sp>
      <p:sp>
        <p:nvSpPr>
          <p:cNvPr id="6" name="Content Placeholder 1">
            <a:extLst>
              <a:ext uri="{FF2B5EF4-FFF2-40B4-BE49-F238E27FC236}">
                <a16:creationId xmlns:a16="http://schemas.microsoft.com/office/drawing/2014/main" id="{53D7F2CC-47E3-454A-B7D7-3C20A33E9180}"/>
              </a:ext>
            </a:extLst>
          </p:cNvPr>
          <p:cNvSpPr txBox="1">
            <a:spLocks/>
          </p:cNvSpPr>
          <p:nvPr/>
        </p:nvSpPr>
        <p:spPr>
          <a:xfrm>
            <a:off x="-123038" y="1599404"/>
            <a:ext cx="4695717" cy="88382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3000" cap="small" dirty="0">
                <a:solidFill>
                  <a:srgbClr val="002060"/>
                </a:solidFill>
                <a:latin typeface="Avenir Next LT Pro" panose="020B0504020202020204" pitchFamily="34" charset="0"/>
              </a:rPr>
              <a:t>Shortly after MPB? </a:t>
            </a:r>
            <a:endParaRPr lang="en-US" sz="3000" i="1" cap="small" dirty="0">
              <a:solidFill>
                <a:srgbClr val="002060"/>
              </a:solidFill>
              <a:latin typeface="Avenir Next LT Pro" panose="020B0504020202020204" pitchFamily="34" charset="0"/>
            </a:endParaRPr>
          </a:p>
        </p:txBody>
      </p:sp>
      <p:sp>
        <p:nvSpPr>
          <p:cNvPr id="8" name="Rectangle 7">
            <a:extLst>
              <a:ext uri="{FF2B5EF4-FFF2-40B4-BE49-F238E27FC236}">
                <a16:creationId xmlns:a16="http://schemas.microsoft.com/office/drawing/2014/main" id="{AEA69A06-EB93-4F1F-9D06-96BA4FABFADC}"/>
              </a:ext>
            </a:extLst>
          </p:cNvPr>
          <p:cNvSpPr/>
          <p:nvPr/>
        </p:nvSpPr>
        <p:spPr>
          <a:xfrm>
            <a:off x="470283" y="6245382"/>
            <a:ext cx="2914309" cy="338554"/>
          </a:xfrm>
          <a:prstGeom prst="rect">
            <a:avLst/>
          </a:prstGeom>
        </p:spPr>
        <p:txBody>
          <a:bodyPr wrap="square">
            <a:spAutoFit/>
          </a:bodyPr>
          <a:lstStyle/>
          <a:p>
            <a:r>
              <a:rPr lang="en-US" sz="1600" dirty="0">
                <a:latin typeface="Arial" panose="020B0604020202020204" pitchFamily="34" charset="0"/>
              </a:rPr>
              <a:t>Aoki et al. 2011. Am </a:t>
            </a:r>
            <a:r>
              <a:rPr lang="en-US" sz="1600" dirty="0" err="1">
                <a:latin typeface="Arial" panose="020B0604020202020204" pitchFamily="34" charset="0"/>
              </a:rPr>
              <a:t>Midl</a:t>
            </a:r>
            <a:r>
              <a:rPr lang="en-US" sz="1600" dirty="0">
                <a:latin typeface="Arial" panose="020B0604020202020204" pitchFamily="34" charset="0"/>
              </a:rPr>
              <a:t> Nat</a:t>
            </a:r>
          </a:p>
        </p:txBody>
      </p:sp>
      <p:sp>
        <p:nvSpPr>
          <p:cNvPr id="3" name="Rectangle 2">
            <a:extLst>
              <a:ext uri="{FF2B5EF4-FFF2-40B4-BE49-F238E27FC236}">
                <a16:creationId xmlns:a16="http://schemas.microsoft.com/office/drawing/2014/main" id="{2DFFB9EF-9173-4A88-BA66-875F479C7F95}"/>
              </a:ext>
            </a:extLst>
          </p:cNvPr>
          <p:cNvSpPr/>
          <p:nvPr/>
        </p:nvSpPr>
        <p:spPr>
          <a:xfrm>
            <a:off x="163773" y="150566"/>
            <a:ext cx="12028227" cy="1323439"/>
          </a:xfrm>
          <a:prstGeom prst="rect">
            <a:avLst/>
          </a:prstGeom>
        </p:spPr>
        <p:txBody>
          <a:bodyPr wrap="square">
            <a:spAutoFit/>
          </a:bodyPr>
          <a:lstStyle/>
          <a:p>
            <a:r>
              <a:rPr lang="en-US" sz="4000" cap="small" dirty="0">
                <a:solidFill>
                  <a:srgbClr val="002060"/>
                </a:solidFill>
                <a:latin typeface="Avenir Next LT Pro" panose="020B0504020202020204" pitchFamily="34" charset="0"/>
              </a:rPr>
              <a:t>Seed Viable for </a:t>
            </a:r>
            <a:r>
              <a:rPr lang="en-US" sz="4000" u="sng" cap="small" dirty="0">
                <a:solidFill>
                  <a:srgbClr val="002060"/>
                </a:solidFill>
                <a:latin typeface="Avenir Next LT Pro" panose="020B0504020202020204" pitchFamily="34" charset="0"/>
              </a:rPr>
              <a:t>Decades</a:t>
            </a:r>
            <a:r>
              <a:rPr lang="en-US" sz="4000" cap="small" dirty="0">
                <a:solidFill>
                  <a:srgbClr val="002060"/>
                </a:solidFill>
                <a:latin typeface="Avenir Next LT Pro" panose="020B0504020202020204" pitchFamily="34" charset="0"/>
              </a:rPr>
              <a:t> in Live, Serotinous Cones </a:t>
            </a:r>
          </a:p>
          <a:p>
            <a:r>
              <a:rPr lang="en-US" sz="4000" i="1" dirty="0">
                <a:solidFill>
                  <a:srgbClr val="002060"/>
                </a:solidFill>
              </a:rPr>
              <a:t>	</a:t>
            </a:r>
            <a:r>
              <a:rPr lang="en-US" sz="2800" dirty="0"/>
              <a:t>(50-70 </a:t>
            </a:r>
            <a:r>
              <a:rPr lang="en-US" sz="2800" dirty="0" err="1"/>
              <a:t>yrs</a:t>
            </a:r>
            <a:r>
              <a:rPr lang="en-US" sz="2800" dirty="0"/>
              <a:t>; Clements 1910)</a:t>
            </a:r>
          </a:p>
        </p:txBody>
      </p:sp>
      <p:sp>
        <p:nvSpPr>
          <p:cNvPr id="7" name="Content Placeholder 1">
            <a:extLst>
              <a:ext uri="{FF2B5EF4-FFF2-40B4-BE49-F238E27FC236}">
                <a16:creationId xmlns:a16="http://schemas.microsoft.com/office/drawing/2014/main" id="{5A2E0F60-FB24-4295-A391-CB67B74C2105}"/>
              </a:ext>
            </a:extLst>
          </p:cNvPr>
          <p:cNvSpPr txBox="1">
            <a:spLocks/>
          </p:cNvSpPr>
          <p:nvPr/>
        </p:nvSpPr>
        <p:spPr>
          <a:xfrm>
            <a:off x="5483838" y="1644128"/>
            <a:ext cx="3746335" cy="56237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cap="small" dirty="0">
                <a:solidFill>
                  <a:srgbClr val="002060"/>
                </a:solidFill>
                <a:latin typeface="Avenir Next LT Pro" panose="020B0504020202020204" pitchFamily="34" charset="0"/>
              </a:rPr>
              <a:t>Germination Rate (%)</a:t>
            </a:r>
            <a:endParaRPr lang="en-US" i="1" cap="small" dirty="0">
              <a:solidFill>
                <a:srgbClr val="002060"/>
              </a:solidFill>
              <a:latin typeface="Avenir Next LT Pro" panose="020B0504020202020204" pitchFamily="34" charset="0"/>
            </a:endParaRPr>
          </a:p>
        </p:txBody>
      </p:sp>
      <p:pic>
        <p:nvPicPr>
          <p:cNvPr id="10" name="Picture 9" descr="A picture containing outdoor, grass, tree, mountain&#10;&#10;Description automatically generated">
            <a:extLst>
              <a:ext uri="{FF2B5EF4-FFF2-40B4-BE49-F238E27FC236}">
                <a16:creationId xmlns:a16="http://schemas.microsoft.com/office/drawing/2014/main" id="{93B2FCA3-A02A-4FA5-95F2-2D39E542ADA5}"/>
              </a:ext>
            </a:extLst>
          </p:cNvPr>
          <p:cNvPicPr>
            <a:picLocks noChangeAspect="1"/>
          </p:cNvPicPr>
          <p:nvPr/>
        </p:nvPicPr>
        <p:blipFill rotWithShape="1">
          <a:blip r:embed="rId4">
            <a:extLst>
              <a:ext uri="{28A0092B-C50C-407E-A947-70E740481C1C}">
                <a14:useLocalDpi xmlns:a14="http://schemas.microsoft.com/office/drawing/2010/main" val="0"/>
              </a:ext>
            </a:extLst>
          </a:blip>
          <a:srcRect l="13250" t="25650" r="25721" b="10236"/>
          <a:stretch/>
        </p:blipFill>
        <p:spPr>
          <a:xfrm>
            <a:off x="788121" y="2141345"/>
            <a:ext cx="3718280" cy="2929618"/>
          </a:xfrm>
          <a:prstGeom prst="rect">
            <a:avLst/>
          </a:prstGeom>
          <a:ln>
            <a:solidFill>
              <a:srgbClr val="0070C0"/>
            </a:solidFill>
          </a:ln>
        </p:spPr>
      </p:pic>
      <p:sp>
        <p:nvSpPr>
          <p:cNvPr id="11" name="TextBox 10">
            <a:extLst>
              <a:ext uri="{FF2B5EF4-FFF2-40B4-BE49-F238E27FC236}">
                <a16:creationId xmlns:a16="http://schemas.microsoft.com/office/drawing/2014/main" id="{2869190B-2E7A-4048-8F56-F9EC32FA80A8}"/>
              </a:ext>
            </a:extLst>
          </p:cNvPr>
          <p:cNvSpPr txBox="1"/>
          <p:nvPr/>
        </p:nvSpPr>
        <p:spPr>
          <a:xfrm>
            <a:off x="571130" y="5106251"/>
            <a:ext cx="4353956" cy="830997"/>
          </a:xfrm>
          <a:prstGeom prst="rect">
            <a:avLst/>
          </a:prstGeom>
          <a:noFill/>
        </p:spPr>
        <p:txBody>
          <a:bodyPr wrap="square">
            <a:spAutoFit/>
          </a:bodyPr>
          <a:lstStyle/>
          <a:p>
            <a:r>
              <a:rPr lang="en-US" sz="2400" dirty="0"/>
              <a:t>Early post-MPB period at RMNP</a:t>
            </a:r>
          </a:p>
          <a:p>
            <a:r>
              <a:rPr lang="en-US" sz="2400" dirty="0"/>
              <a:t>        within 3 </a:t>
            </a:r>
            <a:r>
              <a:rPr lang="en-US" sz="2400" dirty="0" err="1"/>
              <a:t>yrs</a:t>
            </a:r>
            <a:r>
              <a:rPr lang="en-US" sz="2400" dirty="0"/>
              <a:t> of infestation</a:t>
            </a:r>
          </a:p>
        </p:txBody>
      </p:sp>
      <p:sp>
        <p:nvSpPr>
          <p:cNvPr id="12" name="TextBox 11">
            <a:extLst>
              <a:ext uri="{FF2B5EF4-FFF2-40B4-BE49-F238E27FC236}">
                <a16:creationId xmlns:a16="http://schemas.microsoft.com/office/drawing/2014/main" id="{640E2573-8309-415A-A745-064DD08DF815}"/>
              </a:ext>
            </a:extLst>
          </p:cNvPr>
          <p:cNvSpPr txBox="1"/>
          <p:nvPr/>
        </p:nvSpPr>
        <p:spPr>
          <a:xfrm>
            <a:off x="5380665" y="5214330"/>
            <a:ext cx="6438296" cy="1200329"/>
          </a:xfrm>
          <a:prstGeom prst="rect">
            <a:avLst/>
          </a:prstGeom>
          <a:noFill/>
        </p:spPr>
        <p:txBody>
          <a:bodyPr wrap="square">
            <a:spAutoFit/>
          </a:bodyPr>
          <a:lstStyle/>
          <a:p>
            <a:r>
              <a:rPr lang="en-US" sz="2400" b="1" dirty="0"/>
              <a:t>Conclusion:</a:t>
            </a:r>
            <a:r>
              <a:rPr lang="en-US" sz="2400" dirty="0"/>
              <a:t> </a:t>
            </a:r>
          </a:p>
          <a:p>
            <a:r>
              <a:rPr lang="en-US" sz="2400" dirty="0"/>
              <a:t>Regeneration during initial years after MPB was limited by seed viability. </a:t>
            </a:r>
          </a:p>
        </p:txBody>
      </p:sp>
    </p:spTree>
    <p:extLst>
      <p:ext uri="{BB962C8B-B14F-4D97-AF65-F5344CB8AC3E}">
        <p14:creationId xmlns:p14="http://schemas.microsoft.com/office/powerpoint/2010/main" val="4201030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299548-ECBD-4B1E-BD11-36C8B5225B7F}"/>
              </a:ext>
            </a:extLst>
          </p:cNvPr>
          <p:cNvSpPr>
            <a:spLocks noGrp="1"/>
          </p:cNvSpPr>
          <p:nvPr>
            <p:ph/>
          </p:nvPr>
        </p:nvSpPr>
        <p:spPr>
          <a:xfrm>
            <a:off x="326220" y="257707"/>
            <a:ext cx="11515761" cy="5851525"/>
          </a:xfrm>
        </p:spPr>
        <p:txBody>
          <a:bodyPr/>
          <a:lstStyle/>
          <a:p>
            <a:pPr marL="0" indent="0">
              <a:buNone/>
            </a:pPr>
            <a:r>
              <a:rPr lang="en-US" sz="4400" cap="small" dirty="0">
                <a:solidFill>
                  <a:srgbClr val="002060"/>
                </a:solidFill>
                <a:latin typeface="Abadi" panose="020B0604020104020204" pitchFamily="34" charset="0"/>
              </a:rPr>
              <a:t>.. </a:t>
            </a:r>
            <a:r>
              <a:rPr lang="en-US" sz="4000" cap="small" dirty="0">
                <a:solidFill>
                  <a:srgbClr val="002060"/>
                </a:solidFill>
                <a:latin typeface="Avenir Next LT Pro" panose="020B0504020202020204" pitchFamily="34" charset="0"/>
              </a:rPr>
              <a:t>&amp; Long-After MPB? </a:t>
            </a:r>
          </a:p>
          <a:p>
            <a:pPr marL="0" indent="0">
              <a:buNone/>
            </a:pPr>
            <a:r>
              <a:rPr lang="en-US" sz="4000" cap="small" dirty="0">
                <a:solidFill>
                  <a:srgbClr val="002060"/>
                </a:solidFill>
                <a:latin typeface="Avenir Next LT Pro" panose="020B0504020202020204" pitchFamily="34" charset="0"/>
              </a:rPr>
              <a:t>Seed Viability in Serotinous grey-Phase Forests</a:t>
            </a:r>
            <a:endParaRPr lang="en-US" sz="4000" i="1" cap="small" dirty="0">
              <a:solidFill>
                <a:srgbClr val="002060"/>
              </a:solidFill>
              <a:latin typeface="Avenir Next LT Pro" panose="020B0504020202020204" pitchFamily="34" charset="0"/>
            </a:endParaRPr>
          </a:p>
          <a:p>
            <a:pPr marL="0" indent="0">
              <a:buNone/>
            </a:pPr>
            <a:r>
              <a:rPr lang="en-US" sz="3800" i="1" cap="small" dirty="0">
                <a:solidFill>
                  <a:srgbClr val="002060"/>
                </a:solidFill>
                <a:latin typeface="Abadi" panose="020B0604020104020204" pitchFamily="34" charset="0"/>
              </a:rPr>
              <a:t>	</a:t>
            </a:r>
            <a:endParaRPr lang="en-US" sz="3800" cap="small" dirty="0">
              <a:latin typeface="Avenir Next LT Pro" panose="020B0504020202020204" pitchFamily="34" charset="0"/>
            </a:endParaRPr>
          </a:p>
        </p:txBody>
      </p:sp>
      <p:pic>
        <p:nvPicPr>
          <p:cNvPr id="4" name="Picture 5">
            <a:extLst>
              <a:ext uri="{FF2B5EF4-FFF2-40B4-BE49-F238E27FC236}">
                <a16:creationId xmlns:a16="http://schemas.microsoft.com/office/drawing/2014/main" id="{72D128D9-D453-40C8-B60B-513CC397C0E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51000"/>
                    </a14:imgEffect>
                    <a14:imgEffect>
                      <a14:brightnessContrast bright="27000" contrast="24000"/>
                    </a14:imgEffect>
                  </a14:imgLayer>
                </a14:imgProps>
              </a:ext>
              <a:ext uri="{28A0092B-C50C-407E-A947-70E740481C1C}">
                <a14:useLocalDpi xmlns:a14="http://schemas.microsoft.com/office/drawing/2010/main" val="0"/>
              </a:ext>
            </a:extLst>
          </a:blip>
          <a:srcRect b="20935"/>
          <a:stretch/>
        </p:blipFill>
        <p:spPr bwMode="auto">
          <a:xfrm>
            <a:off x="4200309" y="4354471"/>
            <a:ext cx="3254336" cy="193024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20C225B-A2A2-43BA-84A5-9160415A11C5}"/>
              </a:ext>
            </a:extLst>
          </p:cNvPr>
          <p:cNvSpPr txBox="1"/>
          <p:nvPr/>
        </p:nvSpPr>
        <p:spPr>
          <a:xfrm>
            <a:off x="3280634" y="1873450"/>
            <a:ext cx="5330812" cy="2000548"/>
          </a:xfrm>
          <a:prstGeom prst="rect">
            <a:avLst/>
          </a:prstGeom>
          <a:noFill/>
        </p:spPr>
        <p:txBody>
          <a:bodyPr wrap="square" rtlCol="0">
            <a:spAutoFit/>
          </a:bodyPr>
          <a:lstStyle/>
          <a:p>
            <a:pPr algn="ctr"/>
            <a:r>
              <a:rPr lang="en-US" sz="2400" b="1" dirty="0"/>
              <a:t>Sample Design</a:t>
            </a:r>
          </a:p>
          <a:p>
            <a:pPr lvl="1"/>
            <a:r>
              <a:rPr lang="en-US" sz="2000" dirty="0"/>
              <a:t>4 gray-phase fires (2020)</a:t>
            </a:r>
          </a:p>
          <a:p>
            <a:pPr lvl="1"/>
            <a:r>
              <a:rPr lang="en-US" sz="2000" dirty="0"/>
              <a:t>8 unburned stands, 15 </a:t>
            </a:r>
            <a:r>
              <a:rPr lang="en-US" sz="2000" dirty="0" err="1"/>
              <a:t>yrs</a:t>
            </a:r>
            <a:r>
              <a:rPr lang="en-US" sz="2000" dirty="0"/>
              <a:t> post-MPB</a:t>
            </a:r>
          </a:p>
          <a:p>
            <a:pPr lvl="1"/>
            <a:r>
              <a:rPr lang="en-US" sz="2000" dirty="0"/>
              <a:t>10 serotinous trees/stand;  10 branches/tree</a:t>
            </a:r>
          </a:p>
          <a:p>
            <a:pPr lvl="1"/>
            <a:r>
              <a:rPr lang="en-US" sz="2000" dirty="0"/>
              <a:t>Age Relation: 4000 cone-branch units</a:t>
            </a:r>
          </a:p>
          <a:p>
            <a:pPr lvl="1"/>
            <a:r>
              <a:rPr lang="en-US" sz="2000" dirty="0"/>
              <a:t>Germination: 1000 cones in 3 age classes</a:t>
            </a:r>
            <a:endParaRPr lang="en-US" dirty="0"/>
          </a:p>
        </p:txBody>
      </p:sp>
      <p:sp>
        <p:nvSpPr>
          <p:cNvPr id="20" name="Content Placeholder 1">
            <a:extLst>
              <a:ext uri="{FF2B5EF4-FFF2-40B4-BE49-F238E27FC236}">
                <a16:creationId xmlns:a16="http://schemas.microsoft.com/office/drawing/2014/main" id="{8A40AA59-5EE0-472C-A9C5-AA32125B8558}"/>
              </a:ext>
            </a:extLst>
          </p:cNvPr>
          <p:cNvSpPr txBox="1">
            <a:spLocks/>
          </p:cNvSpPr>
          <p:nvPr/>
        </p:nvSpPr>
        <p:spPr>
          <a:xfrm>
            <a:off x="2917519" y="-666264"/>
            <a:ext cx="8735622" cy="88382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sz="3200" i="1" dirty="0">
              <a:solidFill>
                <a:srgbClr val="002060"/>
              </a:solidFill>
              <a:latin typeface="+mj-lt"/>
            </a:endParaRPr>
          </a:p>
        </p:txBody>
      </p:sp>
      <p:pic>
        <p:nvPicPr>
          <p:cNvPr id="19" name="Picture 18">
            <a:extLst>
              <a:ext uri="{FF2B5EF4-FFF2-40B4-BE49-F238E27FC236}">
                <a16:creationId xmlns:a16="http://schemas.microsoft.com/office/drawing/2014/main" id="{5E0E6493-A884-430F-87FA-14CDB145BEEB}"/>
              </a:ext>
            </a:extLst>
          </p:cNvPr>
          <p:cNvPicPr>
            <a:picLocks noChangeAspect="1"/>
          </p:cNvPicPr>
          <p:nvPr/>
        </p:nvPicPr>
        <p:blipFill>
          <a:blip r:embed="rId6"/>
          <a:stretch>
            <a:fillRect/>
          </a:stretch>
        </p:blipFill>
        <p:spPr>
          <a:xfrm>
            <a:off x="326220" y="1685541"/>
            <a:ext cx="3254336" cy="4268464"/>
          </a:xfrm>
          <a:prstGeom prst="rect">
            <a:avLst/>
          </a:prstGeom>
        </p:spPr>
      </p:pic>
      <p:graphicFrame>
        <p:nvGraphicFramePr>
          <p:cNvPr id="8" name="Object 7">
            <a:extLst>
              <a:ext uri="{FF2B5EF4-FFF2-40B4-BE49-F238E27FC236}">
                <a16:creationId xmlns:a16="http://schemas.microsoft.com/office/drawing/2014/main" id="{26AFEE2C-CE49-4F56-BF1E-B5A198A47625}"/>
              </a:ext>
            </a:extLst>
          </p:cNvPr>
          <p:cNvGraphicFramePr>
            <a:graphicFrameLocks noChangeAspect="1"/>
          </p:cNvGraphicFramePr>
          <p:nvPr>
            <p:extLst>
              <p:ext uri="{D42A27DB-BD31-4B8C-83A1-F6EECF244321}">
                <p14:modId xmlns:p14="http://schemas.microsoft.com/office/powerpoint/2010/main" val="655067452"/>
              </p:ext>
            </p:extLst>
          </p:nvPr>
        </p:nvGraphicFramePr>
        <p:xfrm>
          <a:off x="8355278" y="1576170"/>
          <a:ext cx="3510501" cy="4595657"/>
        </p:xfrm>
        <a:graphic>
          <a:graphicData uri="http://schemas.openxmlformats.org/presentationml/2006/ole">
            <mc:AlternateContent xmlns:mc="http://schemas.openxmlformats.org/markup-compatibility/2006">
              <mc:Choice xmlns:v="urn:schemas-microsoft-com:vml" Requires="v">
                <p:oleObj spid="_x0000_s11286" name="SPW 11.0 Graph" r:id="rId7" imgW="5849713" imgH="7316629" progId="SigmaPlotGraphicObject.10">
                  <p:embed/>
                </p:oleObj>
              </mc:Choice>
              <mc:Fallback>
                <p:oleObj name="SPW 11.0 Graph" r:id="rId7" imgW="5849713" imgH="7316629" progId="SigmaPlotGraphicObject.10">
                  <p:embed/>
                  <p:pic>
                    <p:nvPicPr>
                      <p:cNvPr id="5" name="Object 4">
                        <a:extLst>
                          <a:ext uri="{FF2B5EF4-FFF2-40B4-BE49-F238E27FC236}">
                            <a16:creationId xmlns:a16="http://schemas.microsoft.com/office/drawing/2014/main" id="{2F3C9E27-A920-4492-9FC8-DF97BD1287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55278" y="1576170"/>
                        <a:ext cx="3510501" cy="4595657"/>
                      </a:xfrm>
                      <a:prstGeom prst="rect">
                        <a:avLst/>
                      </a:prstGeom>
                      <a:noFill/>
                    </p:spPr>
                  </p:pic>
                </p:oleObj>
              </mc:Fallback>
            </mc:AlternateContent>
          </a:graphicData>
        </a:graphic>
      </p:graphicFrame>
    </p:spTree>
    <p:extLst>
      <p:ext uri="{BB962C8B-B14F-4D97-AF65-F5344CB8AC3E}">
        <p14:creationId xmlns:p14="http://schemas.microsoft.com/office/powerpoint/2010/main" val="3717502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a:extLst>
              <a:ext uri="{FF2B5EF4-FFF2-40B4-BE49-F238E27FC236}">
                <a16:creationId xmlns:a16="http://schemas.microsoft.com/office/drawing/2014/main" id="{445867F3-C2A2-4508-9892-CCB3F8324316}"/>
              </a:ext>
            </a:extLst>
          </p:cNvPr>
          <p:cNvGraphicFramePr>
            <a:graphicFrameLocks noChangeAspect="1"/>
          </p:cNvGraphicFramePr>
          <p:nvPr>
            <p:extLst>
              <p:ext uri="{D42A27DB-BD31-4B8C-83A1-F6EECF244321}">
                <p14:modId xmlns:p14="http://schemas.microsoft.com/office/powerpoint/2010/main" val="2552181446"/>
              </p:ext>
            </p:extLst>
          </p:nvPr>
        </p:nvGraphicFramePr>
        <p:xfrm>
          <a:off x="409433" y="1062946"/>
          <a:ext cx="4437273" cy="3560948"/>
        </p:xfrm>
        <a:graphic>
          <a:graphicData uri="http://schemas.openxmlformats.org/presentationml/2006/ole">
            <mc:AlternateContent xmlns:mc="http://schemas.openxmlformats.org/markup-compatibility/2006">
              <mc:Choice xmlns:v="urn:schemas-microsoft-com:vml" Requires="v">
                <p:oleObj spid="_x0000_s3264" name="SPW 11.0 Graph" r:id="rId4" imgW="5412960" imgH="4410000" progId="SigmaPlotGraphicObject.10">
                  <p:embed/>
                </p:oleObj>
              </mc:Choice>
              <mc:Fallback>
                <p:oleObj name="SPW 11.0 Graph" r:id="rId4" imgW="5412960" imgH="4410000" progId="SigmaPlotGraphicObject.10">
                  <p:embed/>
                  <p:pic>
                    <p:nvPicPr>
                      <p:cNvPr id="9" name="Object 8">
                        <a:extLst>
                          <a:ext uri="{FF2B5EF4-FFF2-40B4-BE49-F238E27FC236}">
                            <a16:creationId xmlns:a16="http://schemas.microsoft.com/office/drawing/2014/main" id="{445867F3-C2A2-4508-9892-CCB3F83243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433" y="1062946"/>
                        <a:ext cx="4437273" cy="3560948"/>
                      </a:xfrm>
                      <a:prstGeom prst="rect">
                        <a:avLst/>
                      </a:prstGeom>
                      <a:noFill/>
                    </p:spPr>
                  </p:pic>
                </p:oleObj>
              </mc:Fallback>
            </mc:AlternateContent>
          </a:graphicData>
        </a:graphic>
      </p:graphicFrame>
      <p:sp>
        <p:nvSpPr>
          <p:cNvPr id="15" name="TextBox 14">
            <a:extLst>
              <a:ext uri="{FF2B5EF4-FFF2-40B4-BE49-F238E27FC236}">
                <a16:creationId xmlns:a16="http://schemas.microsoft.com/office/drawing/2014/main" id="{9DB14B44-4CBD-4A02-B872-B05B37FEAA52}"/>
              </a:ext>
            </a:extLst>
          </p:cNvPr>
          <p:cNvSpPr txBox="1"/>
          <p:nvPr/>
        </p:nvSpPr>
        <p:spPr>
          <a:xfrm>
            <a:off x="300251" y="4701965"/>
            <a:ext cx="11891749" cy="2277547"/>
          </a:xfrm>
          <a:prstGeom prst="rect">
            <a:avLst/>
          </a:prstGeom>
          <a:noFill/>
        </p:spPr>
        <p:txBody>
          <a:bodyPr wrap="square" rtlCol="0">
            <a:spAutoFit/>
          </a:bodyPr>
          <a:lstStyle/>
          <a:p>
            <a:r>
              <a:rPr lang="en-US" sz="2400" dirty="0">
                <a:effectLst/>
                <a:latin typeface="Avenir Next LT Pro" panose="020B0504020202020204" pitchFamily="34" charset="0"/>
                <a:ea typeface="Calibri" panose="020F0502020204030204" pitchFamily="34" charset="0"/>
                <a:cs typeface="Times New Roman" panose="02020603050405020304" pitchFamily="18" charset="0"/>
              </a:rPr>
              <a:t>Germination declined with cone age:  	40 - 20% for youngest to oldest cones </a:t>
            </a:r>
          </a:p>
          <a:p>
            <a:r>
              <a:rPr lang="en-US" sz="2400" dirty="0">
                <a:latin typeface="Avenir Next LT Pro" panose="020B0504020202020204" pitchFamily="34" charset="0"/>
                <a:ea typeface="Calibri" panose="020F0502020204030204" pitchFamily="34" charset="0"/>
                <a:cs typeface="Times New Roman" panose="02020603050405020304" pitchFamily="18" charset="0"/>
              </a:rPr>
              <a:t> &amp; so did viable seed production:	3.5 – 1.8 viable seeds per cone</a:t>
            </a:r>
            <a:endParaRPr lang="en-US" sz="2400" dirty="0">
              <a:effectLst/>
              <a:latin typeface="Avenir Next LT Pro" panose="020B0504020202020204" pitchFamily="34" charset="0"/>
              <a:ea typeface="Calibri" panose="020F0502020204030204" pitchFamily="34" charset="0"/>
              <a:cs typeface="Times New Roman" panose="02020603050405020304" pitchFamily="18" charset="0"/>
            </a:endParaRPr>
          </a:p>
          <a:p>
            <a:r>
              <a:rPr lang="en-US" sz="2400" dirty="0">
                <a:effectLst/>
                <a:latin typeface="Avenir Next LT Pro" panose="020B0504020202020204" pitchFamily="34" charset="0"/>
                <a:ea typeface="Calibri" panose="020F0502020204030204" pitchFamily="34" charset="0"/>
                <a:cs typeface="Times New Roman" panose="02020603050405020304" pitchFamily="18" charset="0"/>
              </a:rPr>
              <a:t>	</a:t>
            </a:r>
            <a:r>
              <a:rPr lang="en-US" sz="2200" dirty="0">
                <a:effectLst/>
                <a:latin typeface="Avenir Next LT Pro" panose="020B0504020202020204" pitchFamily="34" charset="0"/>
                <a:ea typeface="Calibri" panose="020F0502020204030204" pitchFamily="34" charset="0"/>
                <a:cs typeface="Times New Roman" panose="02020603050405020304" pitchFamily="18" charset="0"/>
              </a:rPr>
              <a:t>(17-25 </a:t>
            </a:r>
            <a:r>
              <a:rPr lang="en-US" sz="2200" dirty="0" err="1">
                <a:effectLst/>
                <a:latin typeface="Avenir Next LT Pro" panose="020B0504020202020204" pitchFamily="34" charset="0"/>
                <a:ea typeface="Calibri" panose="020F0502020204030204" pitchFamily="34" charset="0"/>
                <a:cs typeface="Times New Roman" panose="02020603050405020304" pitchFamily="18" charset="0"/>
              </a:rPr>
              <a:t>yrs</a:t>
            </a:r>
            <a:r>
              <a:rPr lang="en-US" sz="2200" dirty="0">
                <a:effectLst/>
                <a:latin typeface="Avenir Next LT Pro" panose="020B0504020202020204" pitchFamily="34" charset="0"/>
                <a:ea typeface="Calibri" panose="020F0502020204030204" pitchFamily="34" charset="0"/>
                <a:cs typeface="Times New Roman" panose="02020603050405020304" pitchFamily="18" charset="0"/>
              </a:rPr>
              <a:t> vs. &gt; 45 </a:t>
            </a:r>
            <a:r>
              <a:rPr lang="en-US" sz="2200" dirty="0" err="1">
                <a:effectLst/>
                <a:latin typeface="Avenir Next LT Pro" panose="020B0504020202020204" pitchFamily="34" charset="0"/>
                <a:ea typeface="Calibri" panose="020F0502020204030204" pitchFamily="34" charset="0"/>
                <a:cs typeface="Times New Roman" panose="02020603050405020304" pitchFamily="18" charset="0"/>
              </a:rPr>
              <a:t>yrs</a:t>
            </a:r>
            <a:r>
              <a:rPr lang="en-US" sz="2200" dirty="0">
                <a:effectLst/>
                <a:latin typeface="Avenir Next LT Pro" panose="020B0504020202020204" pitchFamily="34" charset="0"/>
                <a:ea typeface="Calibri" panose="020F0502020204030204" pitchFamily="34" charset="0"/>
                <a:cs typeface="Times New Roman" panose="02020603050405020304" pitchFamily="18" charset="0"/>
              </a:rPr>
              <a:t> durin</a:t>
            </a:r>
            <a:r>
              <a:rPr lang="en-US" sz="2200" dirty="0">
                <a:latin typeface="Avenir Next LT Pro" panose="020B0504020202020204" pitchFamily="34" charset="0"/>
                <a:ea typeface="Calibri" panose="020F0502020204030204" pitchFamily="34" charset="0"/>
                <a:cs typeface="Times New Roman" panose="02020603050405020304" pitchFamily="18" charset="0"/>
              </a:rPr>
              <a:t>g </a:t>
            </a:r>
            <a:r>
              <a:rPr lang="en-US" sz="2200" dirty="0">
                <a:effectLst/>
                <a:latin typeface="Avenir Next LT Pro" panose="020B0504020202020204" pitchFamily="34" charset="0"/>
                <a:ea typeface="Calibri" panose="020F0502020204030204" pitchFamily="34" charset="0"/>
                <a:cs typeface="Times New Roman" panose="02020603050405020304" pitchFamily="18" charset="0"/>
              </a:rPr>
              <a:t>the 2020 fires)</a:t>
            </a:r>
          </a:p>
          <a:p>
            <a:r>
              <a:rPr lang="en-US" sz="2400" dirty="0">
                <a:latin typeface="Avenir Next LT Pro" panose="020B0504020202020204" pitchFamily="34" charset="0"/>
              </a:rPr>
              <a:t>Older cones more likely to contain </a:t>
            </a:r>
            <a:r>
              <a:rPr lang="en-US" sz="2400" u="sng" dirty="0">
                <a:latin typeface="Avenir Next LT Pro" panose="020B0504020202020204" pitchFamily="34" charset="0"/>
              </a:rPr>
              <a:t>no viable seed </a:t>
            </a:r>
            <a:r>
              <a:rPr lang="en-US" sz="2200" dirty="0">
                <a:latin typeface="Avenir Next LT Pro" panose="020B0504020202020204" pitchFamily="34" charset="0"/>
              </a:rPr>
              <a:t>(35% vs 24% in younger cones).</a:t>
            </a:r>
          </a:p>
          <a:p>
            <a:r>
              <a:rPr lang="en-US" sz="2400" b="1" dirty="0">
                <a:latin typeface="Avenir Next LT Pro" panose="020B0504020202020204" pitchFamily="34" charset="0"/>
              </a:rPr>
              <a:t>Take Home:</a:t>
            </a:r>
            <a:r>
              <a:rPr lang="en-US" sz="2000" dirty="0">
                <a:latin typeface="Avenir Next LT Pro" panose="020B0504020202020204" pitchFamily="34" charset="0"/>
              </a:rPr>
              <a:t>	</a:t>
            </a:r>
            <a:r>
              <a:rPr lang="en-US" sz="2200" dirty="0">
                <a:latin typeface="Avenir Next LT Pro" panose="020B0504020202020204" pitchFamily="34" charset="0"/>
              </a:rPr>
              <a:t>Seed germination from long-dead MPB cones &lt;&lt; live trees (34 vs 70-90%). </a:t>
            </a:r>
          </a:p>
          <a:p>
            <a:endParaRPr lang="en-US" sz="2200" dirty="0">
              <a:latin typeface="Avenir Next LT Pro" panose="020B0504020202020204" pitchFamily="34" charset="0"/>
            </a:endParaRPr>
          </a:p>
        </p:txBody>
      </p:sp>
      <p:sp>
        <p:nvSpPr>
          <p:cNvPr id="16" name="Content Placeholder 1">
            <a:extLst>
              <a:ext uri="{FF2B5EF4-FFF2-40B4-BE49-F238E27FC236}">
                <a16:creationId xmlns:a16="http://schemas.microsoft.com/office/drawing/2014/main" id="{9B1D7DF9-B9AA-458E-86C4-B8FC6645C9F2}"/>
              </a:ext>
            </a:extLst>
          </p:cNvPr>
          <p:cNvSpPr txBox="1">
            <a:spLocks/>
          </p:cNvSpPr>
          <p:nvPr/>
        </p:nvSpPr>
        <p:spPr>
          <a:xfrm>
            <a:off x="526333" y="374701"/>
            <a:ext cx="10943395" cy="88382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4400" cap="small" dirty="0">
                <a:solidFill>
                  <a:srgbClr val="002060"/>
                </a:solidFill>
                <a:latin typeface="Avenir Next LT Pro" panose="020B0504020202020204" pitchFamily="34" charset="0"/>
              </a:rPr>
              <a:t>Seed Germination </a:t>
            </a:r>
            <a:r>
              <a:rPr lang="en-US" sz="4400" i="1" cap="small" dirty="0">
                <a:solidFill>
                  <a:srgbClr val="002060"/>
                </a:solidFill>
                <a:latin typeface="Avenir Next LT Pro" panose="020B0504020202020204" pitchFamily="34" charset="0"/>
              </a:rPr>
              <a:t>– Gray-Phase Trees</a:t>
            </a:r>
            <a:endParaRPr lang="en-US" sz="3600" i="1" cap="small" dirty="0">
              <a:solidFill>
                <a:srgbClr val="002060"/>
              </a:solidFill>
              <a:latin typeface="Avenir Next LT Pro" panose="020B0504020202020204" pitchFamily="34" charset="0"/>
            </a:endParaRPr>
          </a:p>
        </p:txBody>
      </p:sp>
      <p:graphicFrame>
        <p:nvGraphicFramePr>
          <p:cNvPr id="10" name="Object 9">
            <a:extLst>
              <a:ext uri="{FF2B5EF4-FFF2-40B4-BE49-F238E27FC236}">
                <a16:creationId xmlns:a16="http://schemas.microsoft.com/office/drawing/2014/main" id="{C849710F-C7DA-447B-B5D8-C19E7B3F8067}"/>
              </a:ext>
            </a:extLst>
          </p:cNvPr>
          <p:cNvGraphicFramePr>
            <a:graphicFrameLocks noChangeAspect="1"/>
          </p:cNvGraphicFramePr>
          <p:nvPr>
            <p:extLst>
              <p:ext uri="{D42A27DB-BD31-4B8C-83A1-F6EECF244321}">
                <p14:modId xmlns:p14="http://schemas.microsoft.com/office/powerpoint/2010/main" val="2020447692"/>
              </p:ext>
            </p:extLst>
          </p:nvPr>
        </p:nvGraphicFramePr>
        <p:xfrm>
          <a:off x="6994007" y="1228620"/>
          <a:ext cx="4638828" cy="3450256"/>
        </p:xfrm>
        <a:graphic>
          <a:graphicData uri="http://schemas.openxmlformats.org/presentationml/2006/ole">
            <mc:AlternateContent xmlns:mc="http://schemas.openxmlformats.org/markup-compatibility/2006">
              <mc:Choice xmlns:v="urn:schemas-microsoft-com:vml" Requires="v">
                <p:oleObj spid="_x0000_s3265" name="SPW 11.0 Graph" r:id="rId6" imgW="5389200" imgH="4010400" progId="SigmaPlotGraphicObject.10">
                  <p:embed/>
                </p:oleObj>
              </mc:Choice>
              <mc:Fallback>
                <p:oleObj name="SPW 11.0 Graph" r:id="rId6" imgW="5389200" imgH="4010400" progId="SigmaPlotGraphicObject.10">
                  <p:embed/>
                  <p:pic>
                    <p:nvPicPr>
                      <p:cNvPr id="5" name="Object 4">
                        <a:extLst>
                          <a:ext uri="{FF2B5EF4-FFF2-40B4-BE49-F238E27FC236}">
                            <a16:creationId xmlns:a16="http://schemas.microsoft.com/office/drawing/2014/main" id="{50C3DE11-89B2-4BBD-9E55-CF661F5F7F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94007" y="1228620"/>
                        <a:ext cx="4638828" cy="3450256"/>
                      </a:xfrm>
                      <a:prstGeom prst="rect">
                        <a:avLst/>
                      </a:prstGeom>
                      <a:noFill/>
                    </p:spPr>
                  </p:pic>
                </p:oleObj>
              </mc:Fallback>
            </mc:AlternateContent>
          </a:graphicData>
        </a:graphic>
      </p:graphicFrame>
      <p:pic>
        <p:nvPicPr>
          <p:cNvPr id="6" name="Picture 7" descr="A picture containing different&#10;&#10;Description automatically generated">
            <a:extLst>
              <a:ext uri="{FF2B5EF4-FFF2-40B4-BE49-F238E27FC236}">
                <a16:creationId xmlns:a16="http://schemas.microsoft.com/office/drawing/2014/main" id="{6BBEE58D-961D-4ECF-8508-BE59B5957824}"/>
              </a:ext>
            </a:extLst>
          </p:cNvPr>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rot="5400000">
            <a:off x="4270262" y="2030464"/>
            <a:ext cx="3368527" cy="187083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087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F38E954-9214-4014-ABC4-67D034B71A09}"/>
              </a:ext>
            </a:extLst>
          </p:cNvPr>
          <p:cNvSpPr txBox="1">
            <a:spLocks/>
          </p:cNvSpPr>
          <p:nvPr/>
        </p:nvSpPr>
        <p:spPr>
          <a:xfrm>
            <a:off x="629993" y="349647"/>
            <a:ext cx="10820479" cy="8813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cap="small" dirty="0">
                <a:solidFill>
                  <a:srgbClr val="002060"/>
                </a:solidFill>
                <a:latin typeface="Avenir Next LT Pro" panose="020B0504020202020204" pitchFamily="34" charset="0"/>
              </a:rPr>
              <a:t>Viable Seed From the Canopy Seedbank</a:t>
            </a:r>
            <a:endParaRPr lang="en-US" sz="4000" i="1" cap="small" dirty="0">
              <a:solidFill>
                <a:srgbClr val="002060"/>
              </a:solidFill>
              <a:latin typeface="Avenir Next LT Pro" panose="020B0504020202020204" pitchFamily="34" charset="0"/>
            </a:endParaRPr>
          </a:p>
        </p:txBody>
      </p:sp>
      <p:sp>
        <p:nvSpPr>
          <p:cNvPr id="4" name="Rectangle 3">
            <a:extLst>
              <a:ext uri="{FF2B5EF4-FFF2-40B4-BE49-F238E27FC236}">
                <a16:creationId xmlns:a16="http://schemas.microsoft.com/office/drawing/2014/main" id="{129E5598-20E5-4B04-9DD7-16B0E9D5BA32}"/>
              </a:ext>
            </a:extLst>
          </p:cNvPr>
          <p:cNvSpPr/>
          <p:nvPr/>
        </p:nvSpPr>
        <p:spPr>
          <a:xfrm rot="16200000">
            <a:off x="-1909264" y="3826108"/>
            <a:ext cx="4415056" cy="338554"/>
          </a:xfrm>
          <a:prstGeom prst="rect">
            <a:avLst/>
          </a:prstGeom>
        </p:spPr>
        <p:txBody>
          <a:bodyPr wrap="square">
            <a:spAutoFit/>
          </a:bodyPr>
          <a:lstStyle/>
          <a:p>
            <a:r>
              <a:rPr lang="en-US" sz="1600" dirty="0">
                <a:latin typeface="Arial" panose="020B0604020202020204" pitchFamily="34" charset="0"/>
              </a:rPr>
              <a:t>*Koch 1995; Lodgepole pine in N. Am.</a:t>
            </a:r>
          </a:p>
        </p:txBody>
      </p:sp>
      <p:pic>
        <p:nvPicPr>
          <p:cNvPr id="3" name="Picture 2">
            <a:extLst>
              <a:ext uri="{FF2B5EF4-FFF2-40B4-BE49-F238E27FC236}">
                <a16:creationId xmlns:a16="http://schemas.microsoft.com/office/drawing/2014/main" id="{F501AC5A-1FFF-41D6-AAE0-B1C76E38E1CC}"/>
              </a:ext>
            </a:extLst>
          </p:cNvPr>
          <p:cNvPicPr>
            <a:picLocks noChangeAspect="1"/>
          </p:cNvPicPr>
          <p:nvPr/>
        </p:nvPicPr>
        <p:blipFill>
          <a:blip r:embed="rId3"/>
          <a:stretch>
            <a:fillRect/>
          </a:stretch>
        </p:blipFill>
        <p:spPr>
          <a:xfrm>
            <a:off x="629993" y="1091002"/>
            <a:ext cx="7002534" cy="4675996"/>
          </a:xfrm>
          <a:prstGeom prst="rect">
            <a:avLst/>
          </a:prstGeom>
        </p:spPr>
      </p:pic>
      <p:pic>
        <p:nvPicPr>
          <p:cNvPr id="2" name="Picture 1">
            <a:extLst>
              <a:ext uri="{FF2B5EF4-FFF2-40B4-BE49-F238E27FC236}">
                <a16:creationId xmlns:a16="http://schemas.microsoft.com/office/drawing/2014/main" id="{8F62745F-7F64-433F-98DB-60CE075385CD}"/>
              </a:ext>
            </a:extLst>
          </p:cNvPr>
          <p:cNvPicPr>
            <a:picLocks noChangeAspect="1"/>
          </p:cNvPicPr>
          <p:nvPr/>
        </p:nvPicPr>
        <p:blipFill>
          <a:blip r:embed="rId4"/>
          <a:stretch>
            <a:fillRect/>
          </a:stretch>
        </p:blipFill>
        <p:spPr>
          <a:xfrm>
            <a:off x="7871331" y="4440369"/>
            <a:ext cx="3079212" cy="1326629"/>
          </a:xfrm>
          <a:prstGeom prst="rect">
            <a:avLst/>
          </a:prstGeom>
        </p:spPr>
      </p:pic>
      <p:pic>
        <p:nvPicPr>
          <p:cNvPr id="6" name="Picture 8">
            <a:extLst>
              <a:ext uri="{FF2B5EF4-FFF2-40B4-BE49-F238E27FC236}">
                <a16:creationId xmlns:a16="http://schemas.microsoft.com/office/drawing/2014/main" id="{F0FB501D-4BEB-4C44-8B30-8392EC6B184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24000" contrast="21000"/>
                    </a14:imgEffect>
                  </a14:imgLayer>
                </a14:imgProps>
              </a:ext>
              <a:ext uri="{28A0092B-C50C-407E-A947-70E740481C1C}">
                <a14:useLocalDpi xmlns:a14="http://schemas.microsoft.com/office/drawing/2010/main" val="0"/>
              </a:ext>
            </a:extLst>
          </a:blip>
          <a:srcRect l="28575" t="15839" r="21628" b="6579"/>
          <a:stretch/>
        </p:blipFill>
        <p:spPr bwMode="auto">
          <a:xfrm rot="5400000">
            <a:off x="8268770" y="990872"/>
            <a:ext cx="2845998" cy="332633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71EBB80B-DB7B-4B57-B828-178B0CF82841}"/>
              </a:ext>
            </a:extLst>
          </p:cNvPr>
          <p:cNvGrpSpPr/>
          <p:nvPr/>
        </p:nvGrpSpPr>
        <p:grpSpPr>
          <a:xfrm>
            <a:off x="629994" y="2438240"/>
            <a:ext cx="7002534" cy="3328758"/>
            <a:chOff x="629994" y="2438240"/>
            <a:chExt cx="7002534" cy="3328758"/>
          </a:xfrm>
        </p:grpSpPr>
        <p:sp>
          <p:nvSpPr>
            <p:cNvPr id="7" name="Rectangle 6">
              <a:extLst>
                <a:ext uri="{FF2B5EF4-FFF2-40B4-BE49-F238E27FC236}">
                  <a16:creationId xmlns:a16="http://schemas.microsoft.com/office/drawing/2014/main" id="{CE176BFC-3EEE-4453-97C5-F8F65E25E793}"/>
                </a:ext>
              </a:extLst>
            </p:cNvPr>
            <p:cNvSpPr/>
            <p:nvPr/>
          </p:nvSpPr>
          <p:spPr>
            <a:xfrm>
              <a:off x="629994" y="5428444"/>
              <a:ext cx="7002534" cy="338554"/>
            </a:xfrm>
            <a:prstGeom prst="rect">
              <a:avLst/>
            </a:prstGeom>
            <a:solidFill>
              <a:srgbClr val="FF0000">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EA1775D-FAC4-4298-83EF-6AE4DF7435E6}"/>
                </a:ext>
              </a:extLst>
            </p:cNvPr>
            <p:cNvSpPr/>
            <p:nvPr/>
          </p:nvSpPr>
          <p:spPr>
            <a:xfrm>
              <a:off x="5732059" y="2438240"/>
              <a:ext cx="1900467" cy="338554"/>
            </a:xfrm>
            <a:prstGeom prst="rect">
              <a:avLst/>
            </a:prstGeom>
            <a:solidFill>
              <a:srgbClr val="FF0000">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B61B889B-CCF6-480E-B55E-2BA15826D136}"/>
              </a:ext>
            </a:extLst>
          </p:cNvPr>
          <p:cNvSpPr txBox="1"/>
          <p:nvPr/>
        </p:nvSpPr>
        <p:spPr>
          <a:xfrm>
            <a:off x="629993" y="5947091"/>
            <a:ext cx="11120417" cy="400110"/>
          </a:xfrm>
          <a:prstGeom prst="rect">
            <a:avLst/>
          </a:prstGeom>
          <a:noFill/>
        </p:spPr>
        <p:txBody>
          <a:bodyPr wrap="none" rtlCol="0">
            <a:spAutoFit/>
          </a:bodyPr>
          <a:lstStyle/>
          <a:p>
            <a:r>
              <a:rPr lang="en-US" sz="2000" b="1" dirty="0"/>
              <a:t>On Poor Sites:	</a:t>
            </a:r>
            <a:r>
              <a:rPr lang="en-US" sz="2000" dirty="0"/>
              <a:t>Canopy seed produce &lt; </a:t>
            </a:r>
            <a:r>
              <a:rPr lang="en-US" sz="2000" u="sng" dirty="0"/>
              <a:t>30% and 10% </a:t>
            </a:r>
            <a:r>
              <a:rPr lang="en-US" sz="2000" dirty="0"/>
              <a:t>of threshold density and pre-fire baseline density.</a:t>
            </a:r>
          </a:p>
        </p:txBody>
      </p:sp>
    </p:spTree>
    <p:extLst>
      <p:ext uri="{BB962C8B-B14F-4D97-AF65-F5344CB8AC3E}">
        <p14:creationId xmlns:p14="http://schemas.microsoft.com/office/powerpoint/2010/main" val="20192182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8788</TotalTime>
  <Words>2302</Words>
  <Application>Microsoft Office PowerPoint</Application>
  <PresentationFormat>Widescreen</PresentationFormat>
  <Paragraphs>309</Paragraphs>
  <Slides>15</Slides>
  <Notes>15</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23" baseType="lpstr">
      <vt:lpstr>Abadi</vt:lpstr>
      <vt:lpstr>Arial</vt:lpstr>
      <vt:lpstr>Avenir Next LT Pro</vt:lpstr>
      <vt:lpstr>Calibri</vt:lpstr>
      <vt:lpstr>Calibri Light</vt:lpstr>
      <vt:lpstr>Segoe UI</vt:lpstr>
      <vt:lpstr>Office Theme</vt:lpstr>
      <vt:lpstr>SPW 11.0 Graph</vt:lpstr>
      <vt:lpstr>Limited Seed Viability in Gray Phase Lodgepole Pine</vt:lpstr>
      <vt:lpstr>‘Silvical Notes on the Lodgepole Pine’        E.R. Hodson 1908</vt:lpstr>
      <vt:lpstr>Compound Disturbance in Hi Elevation Watersheds  Bugs, then Fire in Lodgepole Forests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Post-Fire Regeneration From the Ground Up</vt:lpstr>
      <vt:lpstr>PowerPoint Presentation</vt:lpstr>
      <vt:lpstr>PowerPoint Presentation</vt:lpstr>
      <vt:lpstr>PowerPoint Presentation</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Rhoades, Charles -FS</dc:creator>
  <cp:lastModifiedBy>Rhoades, Charles -FS</cp:lastModifiedBy>
  <cp:revision>75</cp:revision>
  <cp:lastPrinted>2022-12-07T18:05:47Z</cp:lastPrinted>
  <dcterms:created xsi:type="dcterms:W3CDTF">2022-09-28T16:08:36Z</dcterms:created>
  <dcterms:modified xsi:type="dcterms:W3CDTF">2022-12-07T19:23:19Z</dcterms:modified>
</cp:coreProperties>
</file>